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79" r:id="rId2"/>
  </p:sldMasterIdLst>
  <p:notesMasterIdLst>
    <p:notesMasterId r:id="rId27"/>
  </p:notesMasterIdLst>
  <p:handoutMasterIdLst>
    <p:handoutMasterId r:id="rId28"/>
  </p:handoutMasterIdLst>
  <p:sldIdLst>
    <p:sldId id="394" r:id="rId3"/>
    <p:sldId id="395" r:id="rId4"/>
    <p:sldId id="396" r:id="rId5"/>
    <p:sldId id="481" r:id="rId6"/>
    <p:sldId id="398" r:id="rId7"/>
    <p:sldId id="447" r:id="rId8"/>
    <p:sldId id="471" r:id="rId9"/>
    <p:sldId id="406" r:id="rId10"/>
    <p:sldId id="414" r:id="rId11"/>
    <p:sldId id="467" r:id="rId12"/>
    <p:sldId id="413" r:id="rId13"/>
    <p:sldId id="493" r:id="rId14"/>
    <p:sldId id="468" r:id="rId15"/>
    <p:sldId id="466" r:id="rId16"/>
    <p:sldId id="411" r:id="rId17"/>
    <p:sldId id="415" r:id="rId18"/>
    <p:sldId id="416" r:id="rId19"/>
    <p:sldId id="417" r:id="rId20"/>
    <p:sldId id="456" r:id="rId21"/>
    <p:sldId id="469" r:id="rId22"/>
    <p:sldId id="490" r:id="rId23"/>
    <p:sldId id="491" r:id="rId24"/>
    <p:sldId id="352" r:id="rId25"/>
    <p:sldId id="482" r:id="rId26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Секция по подразбиране" id="{116494E0-2261-4EF2-9227-A77B8E830ED9}">
          <p14:sldIdLst>
            <p14:sldId id="394"/>
            <p14:sldId id="395"/>
          </p14:sldIdLst>
        </p14:section>
        <p14:section name="Цели на курса и учебна програма" id="{EF577743-F24E-4EEF-A119-84FC5E12934A}">
          <p14:sldIdLst>
            <p14:sldId id="396"/>
            <p14:sldId id="481"/>
            <p14:sldId id="398"/>
            <p14:sldId id="447"/>
            <p14:sldId id="471"/>
          </p14:sldIdLst>
        </p14:section>
        <p14:section name="Домашни, изпити, оценяване" id="{DBE78337-BE1C-478A-90A8-DDEDCDD19267}">
          <p14:sldIdLst>
            <p14:sldId id="406"/>
            <p14:sldId id="414"/>
            <p14:sldId id="467"/>
            <p14:sldId id="413"/>
            <p14:sldId id="493"/>
            <p14:sldId id="468"/>
            <p14:sldId id="466"/>
            <p14:sldId id="411"/>
          </p14:sldIdLst>
        </p14:section>
        <p14:section name="Ресурси" id="{6FBB0975-5D7E-4605-A7F7-A56F98E52A63}">
          <p14:sldIdLst>
            <p14:sldId id="415"/>
            <p14:sldId id="416"/>
            <p14:sldId id="417"/>
            <p14:sldId id="456"/>
            <p14:sldId id="469"/>
            <p14:sldId id="490"/>
            <p14:sldId id="491"/>
            <p14:sldId id="352"/>
            <p14:sldId id="48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C341"/>
    <a:srgbClr val="D2A010"/>
    <a:srgbClr val="603A14"/>
    <a:srgbClr val="E85C0E"/>
    <a:srgbClr val="BAB398"/>
    <a:srgbClr val="ADA485"/>
    <a:srgbClr val="C6C0AA"/>
    <a:srgbClr val="663606"/>
    <a:srgbClr val="663106"/>
    <a:srgbClr val="F8DC9E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245B7A9-A0F3-4A9D-ACEE-0FD5D24EFF0C}" v="11" dt="2018-08-10T10:34:11.21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1" y="62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microsoft.com/office/2015/10/relationships/revisionInfo" Target="revisionInfo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Relationship Id="rId8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9/1/2018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/>
              <a:t>© Software University Foundation – </a:t>
            </a:r>
            <a:r>
              <a:rPr lang="en-US" sz="1000" u="sng">
                <a:hlinkClick r:id="rId2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sz="100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9/1/2018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/>
              <a:t>© Software University Foundation – </a:t>
            </a:r>
            <a:r>
              <a:rPr lang="en-US" sz="1000" u="sng">
                <a:hlinkClick r:id="rId2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93007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1974820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8316455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4122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7554096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9547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6594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4537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7460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1752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8007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>
                <a:solidFill>
                  <a:prstClr val="black"/>
                </a:solidFill>
              </a:rPr>
              <a:pPr/>
              <a:t>19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81304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8.png"/><Relationship Id="rId9" Type="http://schemas.openxmlformats.org/officeDocument/2006/relationships/image" Target="../media/image19.png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www.facebook.com/SoftwareUniversity" TargetMode="External"/><Relationship Id="rId12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25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24.png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23.png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foundation/" TargetMode="External"/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foundation/" TargetMode="External"/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acebook.com/SoftwareUniversity" TargetMode="External"/><Relationship Id="rId13" Type="http://schemas.openxmlformats.org/officeDocument/2006/relationships/image" Target="../media/image14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judge.softuni.bg/" TargetMode="External"/><Relationship Id="rId12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forum.softuni.bg/" TargetMode="External"/><Relationship Id="rId11" Type="http://schemas.openxmlformats.org/officeDocument/2006/relationships/hyperlink" Target="http://www.introprogramming.info/" TargetMode="External"/><Relationship Id="rId5" Type="http://schemas.openxmlformats.org/officeDocument/2006/relationships/hyperlink" Target="http://www.nakov.com/" TargetMode="External"/><Relationship Id="rId10" Type="http://schemas.openxmlformats.org/officeDocument/2006/relationships/hyperlink" Target="http://www.youtube.com/SoftwareUniversity" TargetMode="External"/><Relationship Id="rId4" Type="http://schemas.openxmlformats.org/officeDocument/2006/relationships/hyperlink" Target="http://softuni.org/" TargetMode="External"/><Relationship Id="rId9" Type="http://schemas.openxmlformats.org/officeDocument/2006/relationships/hyperlink" Target="https://twitter.com/softunibg" TargetMode="Externa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5B5A345C-2CD0-4932-A998-37B2D20BF0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6458" y="2351427"/>
            <a:ext cx="5437955" cy="232599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951E7DA9-C5F0-43D9-B013-3BDF9EEF029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348637" y="2374047"/>
            <a:ext cx="3170229" cy="3431879"/>
          </a:xfrm>
          <a:prstGeom prst="rect">
            <a:avLst/>
          </a:prstGeom>
        </p:spPr>
      </p:pic>
      <p:sp>
        <p:nvSpPr>
          <p:cNvPr id="43" name="Subtitle 5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6685" y="1303142"/>
            <a:ext cx="10962447" cy="882654"/>
          </a:xfrm>
        </p:spPr>
        <p:txBody>
          <a:bodyPr>
            <a:normAutofit/>
          </a:bodyPr>
          <a:lstStyle>
            <a:lvl1pPr marL="0" indent="0" algn="ctr">
              <a:buNone/>
              <a:defRPr sz="3598">
                <a:solidFill>
                  <a:schemeClr val="tx1"/>
                </a:solidFill>
              </a:defRPr>
            </a:lvl1pPr>
          </a:lstStyle>
          <a:p>
            <a:r>
              <a:rPr lang="en-GB"/>
              <a:t>Presentation Subtitle</a:t>
            </a:r>
            <a:endParaRPr lang="bg-BG"/>
          </a:p>
          <a:p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FAEB7CD-FF73-4344-9FE5-589B30F5AAF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2085" y="6057654"/>
            <a:ext cx="2105462" cy="5252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DFEC2C-38C6-405B-AD0A-06879C50EFE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6459" y="6035663"/>
            <a:ext cx="629415" cy="52650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7483B54-1DD1-4FC4-9FA0-4872F8C409C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2789" y="6035663"/>
            <a:ext cx="1186773" cy="5265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6685" y="254857"/>
            <a:ext cx="10962447" cy="882654"/>
          </a:xfrm>
        </p:spPr>
        <p:txBody>
          <a:bodyPr/>
          <a:lstStyle>
            <a:lvl1pPr algn="ctr">
              <a:defRPr sz="4798"/>
            </a:lvl1pPr>
          </a:lstStyle>
          <a:p>
            <a:r>
              <a:rPr lang="en-US"/>
              <a:t>Presentation Title</a:t>
            </a:r>
          </a:p>
        </p:txBody>
      </p:sp>
      <p:pic>
        <p:nvPicPr>
          <p:cNvPr id="27" name="Picture 4" title="CC-BY-NC-SA License">
            <a:hlinkClick r:id="rId7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7CB336FF-A768-4CE1-B1CE-FC103B348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50074" y="6080062"/>
            <a:ext cx="1436897" cy="502868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8641602" y="5916124"/>
            <a:ext cx="2950749" cy="382788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9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Company Name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8641602" y="6340279"/>
            <a:ext cx="2950749" cy="351754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7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Company Web Site</a:t>
            </a:r>
          </a:p>
        </p:txBody>
      </p:sp>
      <p:sp>
        <p:nvSpPr>
          <p:cNvPr id="36" name="Text Placeholder 13">
            <a:extLst>
              <a:ext uri="{FF2B5EF4-FFF2-40B4-BE49-F238E27FC236}">
                <a16:creationId xmlns:a16="http://schemas.microsoft.com/office/drawing/2014/main" id="{3B21F47B-DE1F-442D-A2B7-6866F87867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670972" y="4876800"/>
            <a:ext cx="2950749" cy="50679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7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40" name="Text Placeholder 13">
            <a:extLst>
              <a:ext uri="{FF2B5EF4-FFF2-40B4-BE49-F238E27FC236}">
                <a16:creationId xmlns:a16="http://schemas.microsoft.com/office/drawing/2014/main" id="{CD940256-851E-46C8-8BFB-A5ECA6C7DA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670972" y="5368739"/>
            <a:ext cx="2950749" cy="44479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Position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/>
        </p:nvSpPr>
        <p:spPr>
          <a:xfrm>
            <a:off x="-1588" y="6702676"/>
            <a:ext cx="12192000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98820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Picture 55">
            <a:extLst>
              <a:ext uri="{FF2B5EF4-FFF2-40B4-BE49-F238E27FC236}">
                <a16:creationId xmlns:a16="http://schemas.microsoft.com/office/drawing/2014/main" id="{DEAD13D1-8921-41EB-9EDF-DA3F5121F4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5788"/>
            <a:ext cx="12192000" cy="685221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CFDBB16-985C-4CC7-B6DB-B81B36037922}"/>
              </a:ext>
            </a:extLst>
          </p:cNvPr>
          <p:cNvSpPr/>
          <p:nvPr/>
        </p:nvSpPr>
        <p:spPr>
          <a:xfrm>
            <a:off x="-1051027" y="703243"/>
            <a:ext cx="8403884" cy="1033303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marR="0" lvl="0" indent="0" algn="ctr" defTabSz="913852" rtl="0" eaLnBrk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E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kumimoji="0" lang="bg-BG" sz="8797" b="1" i="0" u="none" strike="noStrike" kern="1200" cap="none" spc="0" normalizeH="0" baseline="0" noProof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Въпроси</a:t>
            </a:r>
            <a:r>
              <a:rPr kumimoji="0" lang="en-US" sz="8797" b="1" i="0" u="none" strike="noStrike" kern="1200" cap="none" spc="0" normalizeH="0" baseline="0" noProof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</a:t>
            </a:r>
            <a:endParaRPr kumimoji="0" lang="en-US" sz="8797" b="1" i="0" u="none" strike="noStrike" kern="1200" cap="none" spc="150" normalizeH="0" baseline="0" noProof="0">
              <a:ln w="11430"/>
              <a:solidFill>
                <a:srgbClr val="234465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47CFF3C-C4FA-493D-8505-DF469F4D36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44" y="2222932"/>
            <a:ext cx="3574974" cy="414868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320846EB-6FC8-4F9D-97D0-A1A8E9CEE0D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3927" y="314259"/>
            <a:ext cx="2125527" cy="530284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9983C1-41F3-4B45-9E6B-F2615F743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9/1/2018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2622C9-3C7D-445D-83B2-28583716E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04DAB2-278F-4812-9F5E-FB63D8068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0675455-B7FA-4569-A5FD-A3B0F20B2A2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9046" y="1702472"/>
            <a:ext cx="1198589" cy="119890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27D15FD-4C66-4B85-98E6-7826AA8F61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7869" y="3776292"/>
            <a:ext cx="1166096" cy="140222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A755AAE-BA08-481C-9224-0061170EE4B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6378" y="3776292"/>
            <a:ext cx="1166096" cy="138925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A83D66F-855B-463B-920B-BF239B01A20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6003" y="3775662"/>
            <a:ext cx="1166096" cy="156713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643F71A-2013-433A-8322-FBAAED3162D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5628" y="3769759"/>
            <a:ext cx="1166096" cy="135075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0812936-74B6-4265-8C08-AEDC8C79870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5253" y="3776292"/>
            <a:ext cx="1166096" cy="143370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74C190C-5856-41B9-8819-AE8DE0E10980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5421" y="3776295"/>
            <a:ext cx="1164351" cy="1440000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F62FB7C-BD6E-4383-98C1-2CF30F34CAFD}"/>
              </a:ext>
            </a:extLst>
          </p:cNvPr>
          <p:cNvCxnSpPr>
            <a:cxnSpLocks/>
          </p:cNvCxnSpPr>
          <p:nvPr/>
        </p:nvCxnSpPr>
        <p:spPr>
          <a:xfrm>
            <a:off x="3968380" y="3335565"/>
            <a:ext cx="7159921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4E5982E-3110-47E1-A5BB-91B7BECC3093}"/>
              </a:ext>
            </a:extLst>
          </p:cNvPr>
          <p:cNvCxnSpPr/>
          <p:nvPr/>
        </p:nvCxnSpPr>
        <p:spPr>
          <a:xfrm>
            <a:off x="396838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2BFE2F3-0845-4E5B-9375-E9D4027DD675}"/>
              </a:ext>
            </a:extLst>
          </p:cNvPr>
          <p:cNvCxnSpPr/>
          <p:nvPr/>
        </p:nvCxnSpPr>
        <p:spPr>
          <a:xfrm>
            <a:off x="5362603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3DDBF37-0764-47AA-94E3-9A44F3ED8FB5}"/>
              </a:ext>
            </a:extLst>
          </p:cNvPr>
          <p:cNvCxnSpPr/>
          <p:nvPr/>
        </p:nvCxnSpPr>
        <p:spPr>
          <a:xfrm>
            <a:off x="6809426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99ABE09-E33C-46B7-A80D-7BF4A6956211}"/>
              </a:ext>
            </a:extLst>
          </p:cNvPr>
          <p:cNvCxnSpPr/>
          <p:nvPr/>
        </p:nvCxnSpPr>
        <p:spPr>
          <a:xfrm>
            <a:off x="8249051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E91D320-3732-40B8-864D-142D0A277ED1}"/>
              </a:ext>
            </a:extLst>
          </p:cNvPr>
          <p:cNvCxnSpPr>
            <a:cxnSpLocks/>
          </p:cNvCxnSpPr>
          <p:nvPr/>
        </p:nvCxnSpPr>
        <p:spPr>
          <a:xfrm>
            <a:off x="9688676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C63D1E8-4A92-4691-8A24-A2FC7E8008E5}"/>
              </a:ext>
            </a:extLst>
          </p:cNvPr>
          <p:cNvCxnSpPr>
            <a:cxnSpLocks/>
          </p:cNvCxnSpPr>
          <p:nvPr/>
        </p:nvCxnSpPr>
        <p:spPr>
          <a:xfrm>
            <a:off x="11128301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84A0FE1-723D-4682-8682-77BAD950EE15}"/>
              </a:ext>
            </a:extLst>
          </p:cNvPr>
          <p:cNvCxnSpPr/>
          <p:nvPr/>
        </p:nvCxnSpPr>
        <p:spPr>
          <a:xfrm>
            <a:off x="7548341" y="309299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/>
        </p:nvSpPr>
        <p:spPr>
          <a:xfrm>
            <a:off x="-1588" y="6371330"/>
            <a:ext cx="12192000" cy="5045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40760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1DA41A3-0295-46DF-A320-41070D15EA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0C1F9416-8B6E-46DE-973C-777785E27A26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52370" y="1186306"/>
            <a:ext cx="9501534" cy="5496127"/>
          </a:xfrm>
        </p:spPr>
        <p:txBody>
          <a:bodyPr wrap="square">
            <a:noAutofit/>
          </a:bodyPr>
          <a:lstStyle>
            <a:lvl1pPr>
              <a:buClr>
                <a:schemeClr val="tx1"/>
              </a:buClr>
              <a:defRPr sz="2798"/>
            </a:lvl1pPr>
            <a:lvl2pPr marL="989981" marR="0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lvl2pPr>
            <a:lvl3pPr>
              <a:buClr>
                <a:schemeClr val="tx1"/>
              </a:buClr>
              <a:defRPr/>
            </a:lvl3pPr>
          </a:lstStyle>
          <a:p>
            <a:pPr>
              <a:lnSpc>
                <a:spcPct val="100000"/>
              </a:lnSpc>
            </a:pPr>
            <a:r>
              <a:rPr lang="en-US" sz="3198"/>
              <a:t>Software University – High-Quality Education, </a:t>
            </a:r>
            <a:br>
              <a:rPr lang="en-US" sz="3198"/>
            </a:br>
            <a:r>
              <a:rPr lang="en-US" sz="3198"/>
              <a:t>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898" noProof="1">
                <a:hlinkClick r:id="rId3"/>
              </a:rPr>
              <a:t>softuni.bg</a:t>
            </a:r>
            <a:r>
              <a:rPr lang="en-US" sz="2898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198"/>
              <a:t>Software University Foundation</a:t>
            </a:r>
            <a:endParaRPr lang="bg-BG" sz="3198"/>
          </a:p>
          <a:p>
            <a:pPr lvl="1">
              <a:lnSpc>
                <a:spcPct val="100000"/>
              </a:lnSpc>
            </a:pPr>
            <a:r>
              <a:rPr lang="en-US" sz="2998" noProof="1">
                <a:hlinkClick r:id="rId4"/>
              </a:rPr>
              <a:t>http://softuni.foundation/</a:t>
            </a:r>
            <a:endParaRPr lang="en-US" sz="2998" noProof="1"/>
          </a:p>
          <a:p>
            <a:pPr>
              <a:lnSpc>
                <a:spcPct val="100000"/>
              </a:lnSpc>
            </a:pPr>
            <a:r>
              <a:rPr lang="en-US" sz="3198"/>
              <a:t>Software University @ Facebook</a:t>
            </a:r>
          </a:p>
          <a:p>
            <a:pPr marL="989981" marR="0" lvl="1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pPr>
            <a:r>
              <a:rPr kumimoji="0" lang="en-US" sz="2898" b="0" i="0" u="none" strike="noStrike" kern="1200" cap="none" spc="0" normalizeH="0" baseline="0" noProof="1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5"/>
              </a:rPr>
              <a:t>facebook.com/SoftwareUniversity</a:t>
            </a:r>
            <a:endParaRPr kumimoji="0" lang="en-US" sz="2898" b="0" i="0" u="none" strike="noStrike" kern="1200" cap="none" spc="0" normalizeH="0" baseline="0" noProof="1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en-US" sz="3198"/>
              <a:t>Software University Forums</a:t>
            </a:r>
          </a:p>
          <a:p>
            <a:pPr marL="989981" marR="0" lvl="1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pPr>
            <a:r>
              <a:rPr lang="en-US" sz="2798">
                <a:hlinkClick r:id="rId6"/>
              </a:rPr>
              <a:t>forum.softuni.bg</a:t>
            </a:r>
            <a:endParaRPr lang="en-US" sz="2798" noProof="1"/>
          </a:p>
        </p:txBody>
      </p:sp>
      <p:pic>
        <p:nvPicPr>
          <p:cNvPr id="14" name="Picture 4">
            <a:hlinkClick r:id="rId7" tooltip="Software University @ Facebook"/>
            <a:extLst>
              <a:ext uri="{FF2B5EF4-FFF2-40B4-BE49-F238E27FC236}">
                <a16:creationId xmlns:a16="http://schemas.microsoft.com/office/drawing/2014/main" id="{0101C673-F197-4525-ADDC-FFD181E4E1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258777" y="3608627"/>
            <a:ext cx="1118740" cy="1118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hlinkClick r:id="rId6" tooltip="Software University Discussion Forum"/>
            <a:extLst>
              <a:ext uri="{FF2B5EF4-FFF2-40B4-BE49-F238E27FC236}">
                <a16:creationId xmlns:a16="http://schemas.microsoft.com/office/drawing/2014/main" id="{A584039C-C3B0-4714-A6D0-181CA3D2DD2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5284" y="5017461"/>
            <a:ext cx="1042233" cy="1042233"/>
          </a:xfrm>
          <a:prstGeom prst="rect">
            <a:avLst/>
          </a:prstGeom>
        </p:spPr>
      </p:pic>
      <p:pic>
        <p:nvPicPr>
          <p:cNvPr id="16" name="Picture 15">
            <a:hlinkClick r:id="rId3"/>
            <a:extLst>
              <a:ext uri="{FF2B5EF4-FFF2-40B4-BE49-F238E27FC236}">
                <a16:creationId xmlns:a16="http://schemas.microsoft.com/office/drawing/2014/main" id="{07C965FA-A87E-4824-AFA8-C67AF548A7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4859" y="2384689"/>
            <a:ext cx="3226924" cy="429774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DC5D9AB-27D1-4866-B85E-1728987FAEF5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3228" y="1319422"/>
            <a:ext cx="1669839" cy="206515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6646B95-5E3B-4DE8-9118-031C2C296D8C}"/>
              </a:ext>
            </a:extLst>
          </p:cNvPr>
          <p:cNvSpPr/>
          <p:nvPr/>
        </p:nvSpPr>
        <p:spPr>
          <a:xfrm>
            <a:off x="-3175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AE87ED9C-76E1-4D85-9B06-3AF44AABB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241" y="108873"/>
            <a:ext cx="9503571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Trainings @ Software University</a:t>
            </a:r>
            <a:r>
              <a:rPr lang="bg-BG"/>
              <a:t> (</a:t>
            </a:r>
            <a:r>
              <a:rPr lang="en-US"/>
              <a:t>SoftUni)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9601EE5-47FD-42C5-9AB7-754E3CDC7555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8283" y="232973"/>
            <a:ext cx="2125527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498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/>
              <a:t>Presentation Title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Presentation Subtitle</a:t>
            </a:r>
            <a:endParaRPr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0409756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9/1/2018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Level`</a:t>
            </a: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/>
              <a:t>Slide Title</a:t>
            </a:r>
            <a:endParaRPr/>
          </a:p>
        </p:txBody>
      </p:sp>
      <p:pic>
        <p:nvPicPr>
          <p:cNvPr id="8" name="Picture 7">
            <a:hlinkClick r:id="rId3" tooltip="Software University Foundation"/>
            <a:extLst>
              <a:ext uri="{FF2B5EF4-FFF2-40B4-BE49-F238E27FC236}">
                <a16:creationId xmlns:a16="http://schemas.microsoft.com/office/drawing/2014/main" id="{BE91651A-CF0A-4560-AE3E-5F62639B87A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8212" y="304800"/>
            <a:ext cx="2138575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42772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/>
              <a:t>Click to Edit Section Title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Section Subtitle</a:t>
            </a:r>
          </a:p>
        </p:txBody>
      </p:sp>
      <p:pic>
        <p:nvPicPr>
          <p:cNvPr id="5" name="Picture 4">
            <a:hlinkClick r:id="rId3" tooltip="Software University Foundation"/>
            <a:extLst>
              <a:ext uri="{FF2B5EF4-FFF2-40B4-BE49-F238E27FC236}">
                <a16:creationId xmlns:a16="http://schemas.microsoft.com/office/drawing/2014/main" id="{BE91651A-CF0A-4560-AE3E-5F62639B87A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8212" y="304800"/>
            <a:ext cx="2138575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7425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Questions Slide"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/>
              <a:t>Course Web Site</a:t>
            </a:r>
          </a:p>
        </p:txBody>
      </p:sp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/>
              <a:t>Presentation Title</a:t>
            </a:r>
            <a:endParaRPr/>
          </a:p>
        </p:txBody>
      </p:sp>
      <p:sp>
        <p:nvSpPr>
          <p:cNvPr id="2" name="TextBox 1">
            <a:hlinkClick r:id="rId3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4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5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6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7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8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9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0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1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19" name="Rectangle 18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6600" b="1" kern="1200" noProof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Questions?</a:t>
            </a:r>
            <a:endParaRPr lang="en-US" sz="6600" b="1" spc="15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6A51476-2B36-4F63-93E5-C28847B41FA5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62F6090-8C0A-4DE2-B61B-6248FD7761C3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67714">
            <a:off x="504277" y="2018007"/>
            <a:ext cx="2849278" cy="3305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5100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of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1E40596-5F7F-41C3-9807-7FA635B424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5951C9B-3DEE-4E28-8D4C-55505E0CB6AB}"/>
              </a:ext>
            </a:extLst>
          </p:cNvPr>
          <p:cNvSpPr/>
          <p:nvPr/>
        </p:nvSpPr>
        <p:spPr>
          <a:xfrm>
            <a:off x="-3175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9" name="Picture 8" descr="A drawing of a cartoon character&#10;&#10;Description generated with high confidence">
            <a:extLst>
              <a:ext uri="{FF2B5EF4-FFF2-40B4-BE49-F238E27FC236}">
                <a16:creationId xmlns:a16="http://schemas.microsoft.com/office/drawing/2014/main" id="{DC4365F6-D2C1-47B4-8477-38FD2C7711A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908309" y="1409637"/>
            <a:ext cx="3571232" cy="4385137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48CCE616-2FC8-4941-8612-3EC8CFD842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Table of Content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15" y="1371603"/>
            <a:ext cx="8180332" cy="4795935"/>
          </a:xfrm>
        </p:spPr>
        <p:txBody>
          <a:bodyPr/>
          <a:lstStyle>
            <a:lvl1pPr marL="514042" indent="-514042">
              <a:buFont typeface="+mj-lt"/>
              <a:buAutoNum type="arabicPeriod"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/>
              <a:t>…</a:t>
            </a:r>
          </a:p>
          <a:p>
            <a:pPr lvl="0"/>
            <a:r>
              <a:rPr lang="en-GB"/>
              <a:t>…</a:t>
            </a:r>
          </a:p>
          <a:p>
            <a:pPr lvl="0"/>
            <a:r>
              <a:rPr lang="en-GB"/>
              <a:t>…</a:t>
            </a:r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F7D6D63-C0D2-4213-B1FA-96890BDE6C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8283" y="232973"/>
            <a:ext cx="2125527" cy="530284"/>
          </a:xfrm>
          <a:prstGeom prst="rect">
            <a:avLst/>
          </a:prstGeom>
        </p:spPr>
      </p:pic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0AA6AF62-9F6D-4B1C-831C-72AACA29F78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9/1/2018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D92A8ED8-1E91-4F87-9AAB-0B939CA64F6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37E4C518-B0B3-4716-AB97-AC8ECA4F7C8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3054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55D431A-1BDA-40DB-B7D8-23653331B7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14949" y="4704825"/>
            <a:ext cx="10958928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Section Title</a:t>
            </a:r>
            <a:endParaRPr lang="en-US" altLang="ko-KR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14949" y="5490437"/>
            <a:ext cx="10958928" cy="49981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998" b="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Section Subtitle</a:t>
            </a:r>
          </a:p>
        </p:txBody>
      </p:sp>
      <p:sp>
        <p:nvSpPr>
          <p:cNvPr id="4" name="Oval 3"/>
          <p:cNvSpPr>
            <a:spLocks noChangeAspect="1"/>
          </p:cNvSpPr>
          <p:nvPr/>
        </p:nvSpPr>
        <p:spPr>
          <a:xfrm>
            <a:off x="4318611" y="867750"/>
            <a:ext cx="3551604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9613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B0FF4B1E-24EA-407C-BFA6-24CCB6D440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-3471" y="0"/>
            <a:ext cx="11535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144" y="1792355"/>
            <a:ext cx="1829828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E:\002-KIMS BUSINESS\007-02-Fullslidesppt-Contents\20161228\02-edu\bulb-item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5144" y="1792355"/>
            <a:ext cx="914914" cy="4062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4972" y="1121144"/>
            <a:ext cx="9927138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4ED30444-7448-455E-ACFD-2D8F93C939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619" y="100750"/>
            <a:ext cx="8397308" cy="88265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Slide Title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0505D47-5EAF-4709-A366-B1437B044AC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3037" y="274595"/>
            <a:ext cx="2144287" cy="534964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F9A2DC4-5280-4E93-B6D2-9709FE6D062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9/1/2018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FA4C1EE0-8040-49CB-9319-CF991DE7B32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643825A-6B67-4224-B077-B526FC2A4C7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5392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3DA6B0AA-1988-451B-88D4-0F72629557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-3471" y="0"/>
            <a:ext cx="11535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891" y="3314703"/>
            <a:ext cx="1260337" cy="2797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1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619" y="100750"/>
            <a:ext cx="8397308" cy="88265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Slide Title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58563" y="1121144"/>
            <a:ext cx="10033549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F2A4EF-FDC7-4D65-91A0-D3473057251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9/1/2018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D0B15D-022F-4B93-A0E6-6FC062C18AF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845B5C-C9D2-4885-BBE1-AE0D4F570CB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1E6AED5-8603-4881-90EA-963A2A5A2C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3037" y="274595"/>
            <a:ext cx="2144287" cy="534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18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9AD94B5-9922-4E42-89CE-3C445EFB15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/>
        </p:nvSpPr>
        <p:spPr>
          <a:xfrm>
            <a:off x="-1" y="0"/>
            <a:ext cx="12188825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353" y="1196125"/>
            <a:ext cx="11815018" cy="520106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Slide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3E2769-FF5C-435B-BEDD-ABA3B8F1B97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9/1/2018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B6AD27-58D7-46FA-99F8-E5BB835ADA6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9DA7C9-2FCE-40EB-BF32-C6983222020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991B60F-461F-45D1-A35C-8AC3D83E7AD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8283" y="232973"/>
            <a:ext cx="2125527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185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24700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79D60504-DA9E-4357-9A0A-15E333FC27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7B03959-5ED4-4593-8CEF-2AE1A73775F5}"/>
              </a:ext>
            </a:extLst>
          </p:cNvPr>
          <p:cNvSpPr/>
          <p:nvPr/>
        </p:nvSpPr>
        <p:spPr>
          <a:xfrm>
            <a:off x="-3175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" y="6184672"/>
            <a:ext cx="12188825" cy="67333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4" name="Oval 3"/>
          <p:cNvSpPr/>
          <p:nvPr/>
        </p:nvSpPr>
        <p:spPr>
          <a:xfrm>
            <a:off x="5160306" y="4824664"/>
            <a:ext cx="1868214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8A09987-8827-47B7-85D3-6D69487FC7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Slide 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028D2F0-1E67-414B-A93D-D3F8F131A1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5088" y="5206772"/>
            <a:ext cx="958650" cy="1184869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352" y="1195930"/>
            <a:ext cx="5424735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73738" y="1195930"/>
            <a:ext cx="5424734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58E34E-73A2-41B4-8C58-4DDB1D4D97D8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88767" y="6390559"/>
            <a:ext cx="808502" cy="308845"/>
          </a:xfrm>
        </p:spPr>
        <p:txBody>
          <a:bodyPr/>
          <a:lstStyle/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9/1/2018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7141AFF-42FF-4AAA-A3FA-149DDA66FCC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B2616D-7BC8-4F96-B3A7-B299A353B42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3AACB49-5E4F-4436-9D82-E83B52A7FCB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8283" y="232973"/>
            <a:ext cx="2125527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364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C19C6415-13AB-4677-935E-D11508C4AD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B4EBD86-A13A-41DF-A04E-EA4A858E8860}"/>
              </a:ext>
            </a:extLst>
          </p:cNvPr>
          <p:cNvSpPr/>
          <p:nvPr/>
        </p:nvSpPr>
        <p:spPr>
          <a:xfrm>
            <a:off x="-3175" y="-17929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04F318BE-2BAD-4677-871C-D78A4BF0CB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51" y="1196126"/>
            <a:ext cx="11808021" cy="518562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609219" indent="0">
              <a:buNone/>
              <a:defRPr/>
            </a:lvl2pPr>
          </a:lstStyle>
          <a:p>
            <a:pPr lvl="0"/>
            <a:r>
              <a:rPr lang="en-GB"/>
              <a:t>Sample source code:</a:t>
            </a:r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278A82F-5546-4977-9F75-2A933B4159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5123" y="1830474"/>
            <a:ext cx="10958580" cy="1633497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398" b="1" noProof="1" smtClean="0">
                <a:solidFill>
                  <a:schemeClr val="tx1">
                    <a:lumMod val="75000"/>
                  </a:schemeClr>
                </a:solidFill>
                <a:effectLst/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BA3E62-7E9B-447C-9045-B989874D05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Slide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57BD22-7B02-4D39-928A-4BAD0D84EC13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9/1/2018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DED1B3-84A5-43D8-8770-B2C1E963B68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13FF9B-335F-4699-94F7-E43CA829037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EB003D1-D2F8-474E-9E8E-075BE60E927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8283" y="232973"/>
            <a:ext cx="2125527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355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0403F5F2-BA1B-4A39-A03D-AD9E046944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8767" y="6397195"/>
            <a:ext cx="808502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9/1/2018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32BCD1B1-3A00-45B1-B516-6B8E7FBC47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7269" y="6397195"/>
            <a:ext cx="10564533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902A4B2-CB08-42CE-A814-FBDF345C2F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3400" y="6397195"/>
            <a:ext cx="428710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355" y="100750"/>
            <a:ext cx="9503571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363" y="1138844"/>
            <a:ext cx="11801748" cy="524290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9315515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1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6915" indent="-456915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989981" indent="-380762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048" indent="-304610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267" indent="-304610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741485" indent="-304610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2160" userDrawn="1">
          <p15:clr>
            <a:srgbClr val="F26B43"/>
          </p15:clr>
        </p15:guide>
        <p15:guide id="4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oftuni.b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judge.softuni.bg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1.png"/><Relationship Id="rId4" Type="http://schemas.openxmlformats.org/officeDocument/2006/relationships/hyperlink" Target="https://softuni.bg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3.gi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courses/programming-basics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0.png"/><Relationship Id="rId4" Type="http://schemas.openxmlformats.org/officeDocument/2006/relationships/hyperlink" Target="https://softuni.bg/forum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hyperlink" Target="https://sourceforge.net/projects/codeblocks/files/Binaries/17.12/Windows/codeblocks-17.12mingw-setup.exe/download" TargetMode="External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3.png"/><Relationship Id="rId5" Type="http://schemas.openxmlformats.org/officeDocument/2006/relationships/hyperlink" Target="https://www.jetbrains.com/clion/download/#section=windows" TargetMode="External"/><Relationship Id="rId4" Type="http://schemas.openxmlformats.org/officeDocument/2006/relationships/hyperlink" Target="https://www.visualstudio.com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courses/programming-basics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hyperlink" Target="https://www.superhosting.bg/" TargetMode="External"/><Relationship Id="rId3" Type="http://schemas.openxmlformats.org/officeDocument/2006/relationships/hyperlink" Target="http://www.infragistics.com/" TargetMode="External"/><Relationship Id="rId7" Type="http://schemas.openxmlformats.org/officeDocument/2006/relationships/hyperlink" Target="https://www.softwaregroup.com/" TargetMode="External"/><Relationship Id="rId12" Type="http://schemas.openxmlformats.org/officeDocument/2006/relationships/image" Target="../media/image6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7.png"/><Relationship Id="rId11" Type="http://schemas.openxmlformats.org/officeDocument/2006/relationships/hyperlink" Target="https://netpeak.bg/" TargetMode="External"/><Relationship Id="rId5" Type="http://schemas.openxmlformats.org/officeDocument/2006/relationships/hyperlink" Target="https://www.indeavr.com/en" TargetMode="External"/><Relationship Id="rId10" Type="http://schemas.openxmlformats.org/officeDocument/2006/relationships/image" Target="../media/image59.png"/><Relationship Id="rId4" Type="http://schemas.openxmlformats.org/officeDocument/2006/relationships/image" Target="../media/image56.png"/><Relationship Id="rId9" Type="http://schemas.openxmlformats.org/officeDocument/2006/relationships/hyperlink" Target="https://www.xs-software.com/" TargetMode="External"/><Relationship Id="rId14" Type="http://schemas.openxmlformats.org/officeDocument/2006/relationships/image" Target="../media/image6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jpeg"/><Relationship Id="rId13" Type="http://schemas.openxmlformats.org/officeDocument/2006/relationships/hyperlink" Target="http://smartit.bg/" TargetMode="External"/><Relationship Id="rId3" Type="http://schemas.openxmlformats.org/officeDocument/2006/relationships/hyperlink" Target="https://aeternity.com/" TargetMode="External"/><Relationship Id="rId7" Type="http://schemas.openxmlformats.org/officeDocument/2006/relationships/hyperlink" Target="https://www.liebherr.com/en/deu/start/start-page.html" TargetMode="External"/><Relationship Id="rId12" Type="http://schemas.openxmlformats.org/officeDocument/2006/relationships/image" Target="../media/image6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3.png"/><Relationship Id="rId11" Type="http://schemas.openxmlformats.org/officeDocument/2006/relationships/hyperlink" Target="https://www.sbtech.com/" TargetMode="External"/><Relationship Id="rId5" Type="http://schemas.openxmlformats.org/officeDocument/2006/relationships/hyperlink" Target="codexio.bg" TargetMode="External"/><Relationship Id="rId10" Type="http://schemas.openxmlformats.org/officeDocument/2006/relationships/image" Target="../media/image65.png"/><Relationship Id="rId4" Type="http://schemas.openxmlformats.org/officeDocument/2006/relationships/image" Target="../media/image62.png"/><Relationship Id="rId9" Type="http://schemas.openxmlformats.org/officeDocument/2006/relationships/hyperlink" Target="http://www.telenor.bg/" TargetMode="External"/><Relationship Id="rId14" Type="http://schemas.openxmlformats.org/officeDocument/2006/relationships/image" Target="../media/image6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foundation/" TargetMode="External"/><Relationship Id="rId2" Type="http://schemas.openxmlformats.org/officeDocument/2006/relationships/hyperlink" Target="http://softuni.bg/" TargetMode="External"/><Relationship Id="rId1" Type="http://schemas.openxmlformats.org/officeDocument/2006/relationships/slideLayout" Target="../slideLayouts/slideLayout11.xml"/><Relationship Id="rId5" Type="http://schemas.openxmlformats.org/officeDocument/2006/relationships/hyperlink" Target="http://forum.softuni.bg/" TargetMode="External"/><Relationship Id="rId4" Type="http://schemas.openxmlformats.org/officeDocument/2006/relationships/hyperlink" Target="https://www.facebook.com/SoftwareUniversity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judge.softuni.bg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bg-BG"/>
              <a:t>Откриване на курса</a:t>
            </a:r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/>
              <a:t>Основи на програмирането</a:t>
            </a:r>
            <a:r>
              <a:rPr lang="en-US"/>
              <a:t> 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7"/>
          </p:nvPr>
        </p:nvSpPr>
        <p:spPr>
          <a:xfrm>
            <a:off x="8641602" y="5931641"/>
            <a:ext cx="2950749" cy="351754"/>
          </a:xfrm>
        </p:spPr>
        <p:txBody>
          <a:bodyPr/>
          <a:lstStyle/>
          <a:p>
            <a:r>
              <a:rPr lang="bg-BG" sz="1800"/>
              <a:t>Софтуерен университет</a:t>
            </a:r>
            <a:endParaRPr lang="en-US" sz="180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920CAD-4D33-470F-87FF-6E4C222A90D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641602" y="6283395"/>
            <a:ext cx="2950749" cy="351754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  <a:hlinkClick r:id="rId3"/>
              </a:rPr>
              <a:t>www.softuni.bg</a:t>
            </a:r>
            <a:endParaRPr lang="bg-BG">
              <a:solidFill>
                <a:schemeClr val="bg1"/>
              </a:solidFill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EA8F4FB-BB44-48ED-8C9C-7C2A71BFFF5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bg-BG"/>
              <a:t>СофтУни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0B4D3B5-E13C-4408-A045-3127D44360D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70972" y="5175129"/>
            <a:ext cx="3260948" cy="832014"/>
          </a:xfrm>
        </p:spPr>
        <p:txBody>
          <a:bodyPr/>
          <a:lstStyle/>
          <a:p>
            <a:r>
              <a:rPr lang="bg-BG" dirty="0"/>
              <a:t>Преподавателски екип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FB690BE-C0F6-4280-AB59-3B1BE24780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419" y="2533320"/>
            <a:ext cx="2212117" cy="551743"/>
          </a:xfrm>
          <a:prstGeom prst="rect">
            <a:avLst/>
          </a:prstGeom>
        </p:spPr>
      </p:pic>
      <p:pic>
        <p:nvPicPr>
          <p:cNvPr id="7" name="Picture 6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AF997035-392E-42F3-B172-0ECF8014369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685" y="2118530"/>
            <a:ext cx="2331452" cy="2620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2E5ADB8-71D4-48AA-91AF-70801BF2713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Срок за качване</a:t>
            </a:r>
            <a:r>
              <a:rPr lang="bg-BG" dirty="0"/>
              <a:t> на решения в </a:t>
            </a:r>
            <a:r>
              <a:rPr lang="en-US" dirty="0"/>
              <a:t>Judge</a:t>
            </a:r>
          </a:p>
          <a:p>
            <a:pPr lvl="1"/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7 дни</a:t>
            </a:r>
            <a:r>
              <a:rPr lang="bg-BG" dirty="0"/>
              <a:t> след занятието</a:t>
            </a:r>
          </a:p>
          <a:p>
            <a:pPr>
              <a:buClr>
                <a:schemeClr val="tx1"/>
              </a:buClr>
            </a:pPr>
            <a:r>
              <a:rPr lang="en-US" dirty="0">
                <a:solidFill>
                  <a:schemeClr val="bg1"/>
                </a:solidFill>
              </a:rPr>
              <a:t>22</a:t>
            </a:r>
            <a:r>
              <a:rPr lang="bg-BG" dirty="0">
                <a:solidFill>
                  <a:schemeClr val="bg1"/>
                </a:solidFill>
              </a:rPr>
              <a:t> Септември</a:t>
            </a:r>
            <a:r>
              <a:rPr lang="en-US" dirty="0"/>
              <a:t> -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bg-BG" dirty="0"/>
              <a:t>краен срок след третото занятие</a:t>
            </a:r>
          </a:p>
          <a:p>
            <a:pPr lvl="1"/>
            <a:r>
              <a:rPr lang="bg-BG" dirty="0"/>
              <a:t>Ако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НЕ </a:t>
            </a:r>
            <a:r>
              <a:rPr lang="bg-BG" dirty="0"/>
              <a:t>са решени поне </a:t>
            </a:r>
            <a:r>
              <a:rPr lang="bg-BG" dirty="0">
                <a:solidFill>
                  <a:schemeClr val="bg1"/>
                </a:solidFill>
              </a:rPr>
              <a:t>80%</a:t>
            </a:r>
            <a:r>
              <a:rPr lang="bg-BG" dirty="0"/>
              <a:t> от задачите,</a:t>
            </a:r>
            <a:br>
              <a:rPr lang="en-US" dirty="0"/>
            </a:br>
            <a:r>
              <a:rPr lang="bg-BG" dirty="0"/>
              <a:t>студентът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преминава в онлайн</a:t>
            </a:r>
            <a:r>
              <a:rPr lang="bg-BG" dirty="0"/>
              <a:t> форма на обучение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Упражнения и домашни (2)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023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D984D7-5EEE-41B4-BFDB-67DEB28B33B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dirty="0"/>
              <a:t>Всички изпити и домашни се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тестват автоматизирано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bg-BG" dirty="0"/>
              <a:t>През онлайн </a:t>
            </a:r>
            <a:r>
              <a:rPr lang="en-US" dirty="0"/>
              <a:t>judge </a:t>
            </a:r>
            <a:r>
              <a:rPr lang="bg-BG" dirty="0"/>
              <a:t>система: </a:t>
            </a:r>
            <a:r>
              <a:rPr lang="en-US" dirty="0">
                <a:hlinkClick r:id="rId3"/>
              </a:rPr>
              <a:t>judge.softuni.bg</a:t>
            </a:r>
            <a:endParaRPr lang="en-US" dirty="0"/>
          </a:p>
          <a:p>
            <a:pPr lvl="1"/>
            <a:r>
              <a:rPr lang="bg-BG" dirty="0"/>
              <a:t>Ще я ползвате на всяко учебно занятие</a:t>
            </a:r>
            <a:endParaRPr lang="en-US" dirty="0"/>
          </a:p>
          <a:p>
            <a:pPr lvl="1"/>
            <a:r>
              <a:rPr lang="bg-BG" dirty="0"/>
              <a:t>Влиза се с вашия </a:t>
            </a:r>
            <a:r>
              <a:rPr lang="en-US" dirty="0">
                <a:hlinkClick r:id="rId4"/>
              </a:rPr>
              <a:t>softuni.bg</a:t>
            </a:r>
            <a:r>
              <a:rPr lang="en-US" dirty="0"/>
              <a:t> </a:t>
            </a:r>
            <a:r>
              <a:rPr lang="bg-BG" dirty="0"/>
              <a:t>акаунт</a:t>
            </a:r>
            <a:endParaRPr lang="en-US" dirty="0"/>
          </a:p>
          <a:p>
            <a:endParaRPr lang="bg-B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Система за онлайн оценяване 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pic>
        <p:nvPicPr>
          <p:cNvPr id="1026" name="Picture 2" descr="Ð ÐµÐ·ÑÐ»ÑÐ°Ñ Ñ Ð¸Ð·Ð¾Ð±ÑÐ°Ð¶ÐµÐ½Ð¸Ðµ Ð·Ð° judge png">
            <a:extLst>
              <a:ext uri="{FF2B5EF4-FFF2-40B4-BE49-F238E27FC236}">
                <a16:creationId xmlns:a16="http://schemas.microsoft.com/office/drawing/2014/main" id="{5AE423BD-5ED9-454A-BF60-132DFE41A5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2826" y="3657600"/>
            <a:ext cx="236220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4229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D984D7-5EEE-41B4-BFDB-67DEB28B33B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vert="horz" lIns="108000" tIns="36000" rIns="108000" bIns="36000" rtlCol="0" anchor="t">
            <a:normAutofit/>
          </a:bodyPr>
          <a:lstStyle/>
          <a:p>
            <a:pPr marL="456565" indent="-456565"/>
            <a:r>
              <a:rPr lang="bg-BG" sz="3200" dirty="0"/>
              <a:t>Качвате </a:t>
            </a:r>
            <a:r>
              <a:rPr lang="bg-BG" sz="3200" dirty="0">
                <a:solidFill>
                  <a:schemeClr val="tx2">
                    <a:lumMod val="75000"/>
                  </a:schemeClr>
                </a:solidFill>
              </a:rPr>
              <a:t>сорс кода </a:t>
            </a:r>
            <a:r>
              <a:rPr lang="en-US" sz="3200" dirty="0"/>
              <a:t>(</a:t>
            </a:r>
            <a:r>
              <a:rPr lang="bg-BG" sz="3200" dirty="0"/>
              <a:t>програмата)</a:t>
            </a:r>
            <a:endParaRPr lang="en-US" sz="3200" dirty="0">
              <a:cs typeface="Calibri"/>
            </a:endParaRPr>
          </a:p>
          <a:p>
            <a:pPr marL="456565" indent="-456565"/>
            <a:r>
              <a:rPr lang="bg-BG" sz="3200" dirty="0"/>
              <a:t>Програмата се проверява с </a:t>
            </a:r>
            <a:br>
              <a:rPr lang="bg-BG" sz="3200" dirty="0">
                <a:cs typeface="Calibri"/>
              </a:rPr>
            </a:br>
            <a:r>
              <a:rPr lang="bg-BG" sz="3200" dirty="0"/>
              <a:t>поредица </a:t>
            </a:r>
            <a:r>
              <a:rPr lang="bg-BG" sz="3200" dirty="0">
                <a:solidFill>
                  <a:schemeClr val="tx2">
                    <a:lumMod val="75000"/>
                  </a:schemeClr>
                </a:solidFill>
              </a:rPr>
              <a:t>тестове</a:t>
            </a:r>
            <a:endParaRPr lang="bg-BG" sz="3200" dirty="0">
              <a:solidFill>
                <a:schemeClr val="tx2">
                  <a:lumMod val="75000"/>
                </a:schemeClr>
              </a:solidFill>
              <a:cs typeface="Calibri"/>
            </a:endParaRPr>
          </a:p>
          <a:p>
            <a:pPr marL="456565" indent="-456565"/>
            <a:r>
              <a:rPr lang="bg-BG" sz="3200" dirty="0"/>
              <a:t>За всеки успешен </a:t>
            </a:r>
            <a:br>
              <a:rPr lang="bg-BG" sz="3200" dirty="0">
                <a:cs typeface="Calibri"/>
              </a:rPr>
            </a:br>
            <a:r>
              <a:rPr lang="bg-BG" sz="3200" dirty="0"/>
              <a:t>тест получавате </a:t>
            </a:r>
            <a:r>
              <a:rPr lang="bg-BG" sz="3200" dirty="0">
                <a:solidFill>
                  <a:schemeClr val="tx2">
                    <a:lumMod val="75000"/>
                  </a:schemeClr>
                </a:solidFill>
              </a:rPr>
              <a:t>точки</a:t>
            </a:r>
            <a:endParaRPr lang="en-US" sz="3200" dirty="0">
              <a:solidFill>
                <a:schemeClr val="tx2">
                  <a:lumMod val="75000"/>
                </a:schemeClr>
              </a:solidFill>
              <a:cs typeface="Calibri"/>
            </a:endParaRPr>
          </a:p>
          <a:p>
            <a:pPr marL="456565" indent="-456565"/>
            <a:endParaRPr lang="bg-BG" dirty="0">
              <a:cs typeface="Calibri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3950" dirty="0"/>
              <a:t>Как работи тестването в</a:t>
            </a:r>
            <a:r>
              <a:rPr lang="en-US" sz="3950" dirty="0"/>
              <a:t> Judge </a:t>
            </a:r>
            <a:r>
              <a:rPr lang="bg-BG" sz="3950" dirty="0"/>
              <a:t>системата</a:t>
            </a:r>
            <a:r>
              <a:rPr lang="en-US" sz="3950" dirty="0"/>
              <a:t>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82B0A7A-A46A-47C8-A726-420D149102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1812" y="4239223"/>
            <a:ext cx="2081100" cy="74244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FE11557-8459-4FD1-9BEC-4AE9D7F4DB8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4414" y="2639146"/>
            <a:ext cx="6554180" cy="3858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568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Онлайн практически изпит</a:t>
            </a:r>
            <a:endParaRPr lang="en-US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1DA3A26-7C67-44DE-8FD8-FD60FBF1D4A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bg-BG" dirty="0">
                <a:solidFill>
                  <a:schemeClr val="tx1">
                    <a:lumMod val="75000"/>
                  </a:schemeClr>
                </a:solidFill>
              </a:rPr>
              <a:t>Курсът "Основи на програмирането" завършва</a:t>
            </a:r>
            <a:br>
              <a:rPr lang="bg-BG" dirty="0">
                <a:solidFill>
                  <a:schemeClr val="tx1">
                    <a:lumMod val="75000"/>
                  </a:schemeClr>
                </a:solidFill>
              </a:rPr>
            </a:br>
            <a:r>
              <a:rPr lang="bg-BG" dirty="0">
                <a:solidFill>
                  <a:schemeClr val="tx1">
                    <a:lumMod val="75000"/>
                  </a:schemeClr>
                </a:solidFill>
              </a:rPr>
              <a:t>с онлайн практически изпит – </a:t>
            </a:r>
            <a:r>
              <a:rPr lang="bg-BG" dirty="0">
                <a:solidFill>
                  <a:schemeClr val="bg1"/>
                </a:solidFill>
              </a:rPr>
              <a:t>3 и 4 Ноември</a:t>
            </a:r>
          </a:p>
          <a:p>
            <a:pPr lvl="1">
              <a:lnSpc>
                <a:spcPct val="100000"/>
              </a:lnSpc>
            </a:pPr>
            <a:r>
              <a:rPr lang="bg-BG" sz="2200" dirty="0"/>
              <a:t>Срок ранно плащане – </a:t>
            </a:r>
            <a:r>
              <a:rPr lang="en-US" sz="2200" dirty="0">
                <a:solidFill>
                  <a:schemeClr val="bg1"/>
                </a:solidFill>
              </a:rPr>
              <a:t>17 </a:t>
            </a:r>
            <a:r>
              <a:rPr lang="bg-BG" sz="2200" dirty="0">
                <a:solidFill>
                  <a:schemeClr val="bg1"/>
                </a:solidFill>
              </a:rPr>
              <a:t>Септември </a:t>
            </a:r>
            <a:r>
              <a:rPr lang="bg-BG" sz="2200" dirty="0"/>
              <a:t>(50лв)</a:t>
            </a:r>
          </a:p>
          <a:p>
            <a:pPr lvl="0">
              <a:lnSpc>
                <a:spcPct val="100000"/>
              </a:lnSpc>
            </a:pP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6 задачи </a:t>
            </a:r>
            <a:r>
              <a:rPr lang="bg-BG" dirty="0"/>
              <a:t>за 4 часа в </a:t>
            </a:r>
            <a:r>
              <a:rPr lang="en-US" dirty="0"/>
              <a:t>judge </a:t>
            </a:r>
            <a:r>
              <a:rPr lang="bg-BG" dirty="0"/>
              <a:t>системата</a:t>
            </a:r>
            <a:endParaRPr lang="en-US" dirty="0"/>
          </a:p>
          <a:p>
            <a:pPr marL="800100" lvl="1" indent="-422275">
              <a:lnSpc>
                <a:spcPct val="100000"/>
              </a:lnSpc>
              <a:buFont typeface="+mj-lt"/>
              <a:buAutoNum type="arabicPeriod"/>
            </a:pPr>
            <a:r>
              <a:rPr lang="bg-BG" sz="2400" dirty="0"/>
              <a:t>Задача с прости операции и пресмятания</a:t>
            </a:r>
          </a:p>
          <a:p>
            <a:pPr marL="800100" lvl="1" indent="-422275">
              <a:lnSpc>
                <a:spcPct val="100000"/>
              </a:lnSpc>
              <a:buFont typeface="+mj-lt"/>
              <a:buAutoNum type="arabicPeriod"/>
            </a:pPr>
            <a:r>
              <a:rPr lang="bg-BG" sz="2400" dirty="0"/>
              <a:t>Задача с условни конструкции</a:t>
            </a:r>
            <a:endParaRPr lang="en-US" sz="2400" dirty="0"/>
          </a:p>
          <a:p>
            <a:pPr marL="800100" lvl="1" indent="-422275">
              <a:lnSpc>
                <a:spcPct val="100000"/>
              </a:lnSpc>
              <a:buFont typeface="+mj-lt"/>
              <a:buAutoNum type="arabicPeriod"/>
            </a:pPr>
            <a:r>
              <a:rPr lang="bg-BG" sz="2400" dirty="0"/>
              <a:t>Задача с вложени условни конструкции</a:t>
            </a:r>
            <a:endParaRPr lang="en-US" sz="2400" dirty="0"/>
          </a:p>
          <a:p>
            <a:pPr marL="800100" lvl="1" indent="-422275">
              <a:lnSpc>
                <a:spcPct val="100000"/>
              </a:lnSpc>
              <a:buFont typeface="+mj-lt"/>
              <a:buAutoNum type="arabicPeriod"/>
            </a:pPr>
            <a:r>
              <a:rPr lang="bg-BG" sz="2400" dirty="0"/>
              <a:t>Задача с </a:t>
            </a:r>
            <a:r>
              <a:rPr lang="en-US" sz="2400" b="1" dirty="0">
                <a:latin typeface="Consolas" panose="020B0609020204030204" pitchFamily="49" charset="0"/>
              </a:rPr>
              <a:t>while</a:t>
            </a:r>
            <a:r>
              <a:rPr lang="en-US" sz="2400" dirty="0"/>
              <a:t>-</a:t>
            </a:r>
            <a:r>
              <a:rPr lang="bg-BG" sz="2400" dirty="0"/>
              <a:t>цикъл</a:t>
            </a:r>
            <a:endParaRPr lang="en-US" sz="2400" dirty="0"/>
          </a:p>
          <a:p>
            <a:pPr marL="800100" lvl="1" indent="-422275">
              <a:lnSpc>
                <a:spcPct val="100000"/>
              </a:lnSpc>
              <a:buFont typeface="+mj-lt"/>
              <a:buAutoNum type="arabicPeriod"/>
            </a:pPr>
            <a:r>
              <a:rPr lang="bg-BG" sz="2400" dirty="0"/>
              <a:t>Задача с </a:t>
            </a:r>
            <a:r>
              <a:rPr lang="en-US" sz="2400" b="1" dirty="0">
                <a:latin typeface="Consolas" panose="020B0609020204030204" pitchFamily="49" charset="0"/>
              </a:rPr>
              <a:t>for</a:t>
            </a:r>
            <a:r>
              <a:rPr lang="en-US" sz="2400" dirty="0"/>
              <a:t>-</a:t>
            </a:r>
            <a:r>
              <a:rPr lang="bg-BG" sz="2400" dirty="0"/>
              <a:t>цикъл</a:t>
            </a:r>
            <a:endParaRPr lang="en-US" sz="2400" dirty="0"/>
          </a:p>
          <a:p>
            <a:pPr marL="800100" lvl="1" indent="-422275">
              <a:lnSpc>
                <a:spcPct val="100000"/>
              </a:lnSpc>
              <a:buFont typeface="+mj-lt"/>
              <a:buAutoNum type="arabicPeriod"/>
            </a:pPr>
            <a:r>
              <a:rPr lang="bg-BG" sz="2400" dirty="0"/>
              <a:t>Задача с вложени цикли</a:t>
            </a:r>
            <a:endParaRPr lang="en-US" sz="2400" dirty="0"/>
          </a:p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378E31E-907D-4682-B0A2-59B5BEB4CC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0012" y="3434171"/>
            <a:ext cx="2888293" cy="3040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016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BE3F986-F44B-41C9-8C85-8038B4987A3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spcBef>
                <a:spcPts val="1200"/>
              </a:spcBef>
              <a:spcAft>
                <a:spcPts val="2400"/>
              </a:spcAft>
            </a:pPr>
            <a:r>
              <a:rPr lang="bg-BG" sz="3600">
                <a:sym typeface="Wingdings" panose="05000000000000000000" pitchFamily="2" charset="2"/>
              </a:rPr>
              <a:t>Резултати от </a:t>
            </a:r>
            <a:r>
              <a:rPr lang="bg-BG" sz="360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приемен изпит</a:t>
            </a:r>
          </a:p>
          <a:p>
            <a:pPr lvl="1"/>
            <a:r>
              <a:rPr lang="bg-BG" sz="3400">
                <a:sym typeface="Wingdings" panose="05000000000000000000" pitchFamily="2" charset="2"/>
              </a:rPr>
              <a:t>Резултат </a:t>
            </a:r>
            <a:r>
              <a:rPr lang="bg-BG" sz="340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&lt; 4.00</a:t>
            </a:r>
            <a:endParaRPr lang="bg-BG" sz="3400">
              <a:sym typeface="Wingdings" panose="05000000000000000000" pitchFamily="2" charset="2"/>
            </a:endParaRPr>
          </a:p>
          <a:p>
            <a:pPr lvl="2">
              <a:spcAft>
                <a:spcPts val="2400"/>
              </a:spcAft>
            </a:pPr>
            <a:r>
              <a:rPr lang="bg-BG" sz="3200">
                <a:sym typeface="Wingdings" panose="05000000000000000000" pitchFamily="2" charset="2"/>
              </a:rPr>
              <a:t>Повтаряне на курса </a:t>
            </a:r>
            <a:r>
              <a:rPr lang="en-US" sz="320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Programming Basics</a:t>
            </a:r>
            <a:endParaRPr lang="bg-BG" sz="3200">
              <a:solidFill>
                <a:schemeClr val="tx2">
                  <a:lumMod val="75000"/>
                </a:schemeClr>
              </a:solidFill>
              <a:sym typeface="Wingdings" panose="05000000000000000000" pitchFamily="2" charset="2"/>
            </a:endParaRPr>
          </a:p>
          <a:p>
            <a:pPr lvl="1"/>
            <a:r>
              <a:rPr lang="bg-BG" sz="3400">
                <a:sym typeface="Wingdings" panose="05000000000000000000" pitchFamily="2" charset="2"/>
              </a:rPr>
              <a:t>Резултат </a:t>
            </a:r>
            <a:r>
              <a:rPr lang="bg-BG" sz="340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&gt;= 4.00</a:t>
            </a:r>
            <a:endParaRPr lang="bg-BG" sz="3400">
              <a:sym typeface="Wingdings" panose="05000000000000000000" pitchFamily="2" charset="2"/>
            </a:endParaRPr>
          </a:p>
          <a:p>
            <a:pPr lvl="2"/>
            <a:r>
              <a:rPr lang="bg-BG" sz="3200">
                <a:sym typeface="Wingdings" panose="05000000000000000000" pitchFamily="2" charset="2"/>
              </a:rPr>
              <a:t>Записване на </a:t>
            </a:r>
            <a:r>
              <a:rPr lang="en-US" sz="320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Technologies Module</a:t>
            </a:r>
            <a:endParaRPr lang="en-US" sz="3400">
              <a:solidFill>
                <a:schemeClr val="tx2">
                  <a:lumMod val="75000"/>
                </a:schemeClr>
              </a:solidFill>
            </a:endParaRPr>
          </a:p>
          <a:p>
            <a:endParaRPr lang="bg-BG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Резултати от приемен изпит</a:t>
            </a:r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14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2052" name="Picture 4" descr="Ð ÐµÐ·ÑÐ»ÑÐ°Ñ Ñ Ð¸Ð·Ð¾Ð±ÑÐ°Ð¶ÐµÐ½Ð¸Ðµ Ð·Ð° performance png">
            <a:extLst>
              <a:ext uri="{FF2B5EF4-FFF2-40B4-BE49-F238E27FC236}">
                <a16:creationId xmlns:a16="http://schemas.microsoft.com/office/drawing/2014/main" id="{8CE176C2-3E34-447C-B3A7-3073F375F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9308" y="3733800"/>
            <a:ext cx="3310892" cy="2383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8042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B6F07B7-41D9-4789-AE63-FAAE5665B7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416" y="999650"/>
            <a:ext cx="5207308" cy="520730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5F67325-2631-4874-9B72-1F4B13FA342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5288466">
            <a:off x="2174057" y="3120386"/>
            <a:ext cx="2948472" cy="3455980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E2E17A88-19FD-4D3B-BE78-7942E679EE11}"/>
              </a:ext>
            </a:extLst>
          </p:cNvPr>
          <p:cNvGrpSpPr/>
          <p:nvPr/>
        </p:nvGrpSpPr>
        <p:grpSpPr>
          <a:xfrm>
            <a:off x="2229892" y="189382"/>
            <a:ext cx="3501749" cy="5588977"/>
            <a:chOff x="6576139" y="1190056"/>
            <a:chExt cx="3699184" cy="5904094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7C662D1-D9F1-44FF-9C20-EE4EE4C710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7844651">
              <a:off x="6892549" y="921996"/>
              <a:ext cx="3114714" cy="3650834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09E4AE8-E6EF-49CD-943C-B0B0BE0F6DCC}"/>
                </a:ext>
              </a:extLst>
            </p:cNvPr>
            <p:cNvSpPr txBox="1"/>
            <p:nvPr/>
          </p:nvSpPr>
          <p:spPr>
            <a:xfrm>
              <a:off x="6576139" y="5736177"/>
              <a:ext cx="2018850" cy="1357973"/>
            </a:xfrm>
            <a:prstGeom prst="rect">
              <a:avLst/>
            </a:prstGeom>
          </p:spPr>
          <p:txBody>
            <a:bodyPr vert="horz" lIns="108000" tIns="36000" rIns="108000" bIns="36000" rtlCol="0">
              <a:normAutofit/>
            </a:bodyPr>
            <a:lstStyle>
              <a:lvl1pPr marL="456915" indent="-456915" defTabSz="1218438" latinLnBrk="1">
                <a:lnSpc>
                  <a:spcPct val="105000"/>
                </a:lnSpc>
                <a:spcBef>
                  <a:spcPts val="1200"/>
                </a:spcBef>
                <a:spcAft>
                  <a:spcPts val="2400"/>
                </a:spcAft>
                <a:buFont typeface="Wingdings" panose="05000000000000000000" pitchFamily="2" charset="2"/>
                <a:buChar char="§"/>
                <a:defRPr sz="3600"/>
              </a:lvl1pPr>
              <a:lvl2pPr marL="989981" lvl="1" indent="-380762" defTabSz="1218438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3400"/>
              </a:lvl2pPr>
              <a:lvl3pPr marL="1523048" lvl="2" indent="-304610" defTabSz="1218438" latinLnBrk="1">
                <a:lnSpc>
                  <a:spcPct val="105000"/>
                </a:lnSpc>
                <a:spcBef>
                  <a:spcPts val="600"/>
                </a:spcBef>
                <a:spcAft>
                  <a:spcPts val="2400"/>
                </a:spcAft>
                <a:buFont typeface="Wingdings" panose="05000000000000000000" pitchFamily="2" charset="2"/>
                <a:buChar char="§"/>
                <a:defRPr sz="3200"/>
              </a:lvl3pPr>
              <a:lvl4pPr marL="2132267" indent="-304610" defTabSz="1218438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2798"/>
              </a:lvl4pPr>
              <a:lvl5pPr marL="2741485" indent="-304610" defTabSz="1218438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2598"/>
              </a:lvl5pPr>
              <a:lvl6pPr marL="3350704" indent="-304610" defTabSz="1218438" latinLnBrk="1">
                <a:spcBef>
                  <a:spcPct val="20000"/>
                </a:spcBef>
                <a:buFont typeface="Arial" pitchFamily="34" charset="0"/>
                <a:buChar char="•"/>
                <a:defRPr sz="2665"/>
              </a:lvl6pPr>
              <a:lvl7pPr marL="3959924" indent="-304610" defTabSz="1218438" latinLnBrk="1">
                <a:spcBef>
                  <a:spcPct val="20000"/>
                </a:spcBef>
                <a:buFont typeface="Arial" pitchFamily="34" charset="0"/>
                <a:buChar char="•"/>
                <a:defRPr sz="2665"/>
              </a:lvl7pPr>
              <a:lvl8pPr marL="4569143" indent="-304610" defTabSz="1218438" latinLnBrk="1">
                <a:spcBef>
                  <a:spcPct val="20000"/>
                </a:spcBef>
                <a:buFont typeface="Arial" pitchFamily="34" charset="0"/>
                <a:buChar char="•"/>
                <a:defRPr sz="2665"/>
              </a:lvl8pPr>
              <a:lvl9pPr marL="5178362" indent="-304610" defTabSz="1218438" latinLnBrk="1">
                <a:spcBef>
                  <a:spcPct val="20000"/>
                </a:spcBef>
                <a:buFont typeface="Arial" pitchFamily="34" charset="0"/>
                <a:buChar char="•"/>
                <a:defRPr sz="2665"/>
              </a:lvl9pPr>
            </a:lstStyle>
            <a:p>
              <a:pPr marL="0" indent="0" algn="ctr">
                <a:buNone/>
              </a:pPr>
              <a:r>
                <a:rPr lang="bg-BG" sz="3200" b="1" dirty="0"/>
                <a:t>Изпит </a:t>
              </a:r>
              <a:br>
                <a:rPr lang="bg-BG" sz="3200" b="1" dirty="0"/>
              </a:br>
              <a:r>
                <a:rPr lang="bg-BG" sz="3200" b="1" dirty="0"/>
                <a:t>90%</a:t>
              </a:r>
              <a:endParaRPr lang="en-US" sz="3200" b="1" dirty="0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D3AF37ED-8362-4A88-B550-CD97C688F4D6}"/>
              </a:ext>
            </a:extLst>
          </p:cNvPr>
          <p:cNvSpPr txBox="1"/>
          <p:nvPr/>
        </p:nvSpPr>
        <p:spPr>
          <a:xfrm>
            <a:off x="2622706" y="1050659"/>
            <a:ext cx="1911099" cy="935579"/>
          </a:xfrm>
          <a:prstGeom prst="rect">
            <a:avLst/>
          </a:prstGeom>
        </p:spPr>
        <p:txBody>
          <a:bodyPr vert="horz" lIns="108000" tIns="36000" rIns="108000" bIns="36000" rtlCol="0">
            <a:normAutofit fontScale="85000" lnSpcReduction="10000"/>
          </a:bodyPr>
          <a:lstStyle>
            <a:lvl1pPr marL="456915" indent="-456915" defTabSz="1218438" latinLnBrk="1">
              <a:lnSpc>
                <a:spcPct val="105000"/>
              </a:lnSpc>
              <a:spcBef>
                <a:spcPts val="1200"/>
              </a:spcBef>
              <a:spcAft>
                <a:spcPts val="2400"/>
              </a:spcAft>
              <a:buFont typeface="Wingdings" panose="05000000000000000000" pitchFamily="2" charset="2"/>
              <a:buChar char="§"/>
              <a:defRPr sz="3600"/>
            </a:lvl1pPr>
            <a:lvl2pPr marL="989981" lvl="1" indent="-380762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400"/>
            </a:lvl2pPr>
            <a:lvl3pPr marL="1523048" lvl="2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2400"/>
              </a:spcAft>
              <a:buFont typeface="Wingdings" panose="05000000000000000000" pitchFamily="2" charset="2"/>
              <a:buChar char="§"/>
              <a:defRPr sz="3200"/>
            </a:lvl3pPr>
            <a:lvl4pPr marL="2132267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/>
            </a:lvl4pPr>
            <a:lvl5pPr marL="2741485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/>
            </a:lvl5pPr>
            <a:lvl6pPr marL="3350704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6pPr>
            <a:lvl7pPr marL="3959924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7pPr>
            <a:lvl8pPr marL="4569143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8pPr>
            <a:lvl9pPr marL="5178362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9pPr>
          </a:lstStyle>
          <a:p>
            <a:pPr marL="0" indent="0" algn="ctr">
              <a:buNone/>
            </a:pPr>
            <a:r>
              <a:rPr lang="bg-BG" sz="3500" b="1" dirty="0"/>
              <a:t>Домашни</a:t>
            </a:r>
            <a:r>
              <a:rPr lang="bg-BG" sz="3200" b="1" dirty="0"/>
              <a:t> </a:t>
            </a:r>
            <a:br>
              <a:rPr lang="bg-BG" sz="3200" b="1" dirty="0"/>
            </a:br>
            <a:r>
              <a:rPr lang="bg-BG" sz="3200" b="1" dirty="0"/>
              <a:t>10%</a:t>
            </a:r>
            <a:endParaRPr lang="en-US" sz="32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4A45E22-8E70-4F38-81B9-83506DD89E5D}"/>
              </a:ext>
            </a:extLst>
          </p:cNvPr>
          <p:cNvGrpSpPr/>
          <p:nvPr/>
        </p:nvGrpSpPr>
        <p:grpSpPr>
          <a:xfrm rot="11515785">
            <a:off x="7912518" y="3245511"/>
            <a:ext cx="3232367" cy="2185029"/>
            <a:chOff x="1203139" y="3166925"/>
            <a:chExt cx="3232367" cy="2185029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E44EA58-F81F-4EDD-B2CA-0100C8A434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1726808" y="2643256"/>
              <a:ext cx="2185029" cy="3232367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682F45E-560E-4CFD-9D9D-F462410FEDA6}"/>
                </a:ext>
              </a:extLst>
            </p:cNvPr>
            <p:cNvSpPr txBox="1"/>
            <p:nvPr/>
          </p:nvSpPr>
          <p:spPr>
            <a:xfrm rot="10135015">
              <a:off x="1606799" y="3609066"/>
              <a:ext cx="1439044" cy="1059873"/>
            </a:xfrm>
            <a:prstGeom prst="rect">
              <a:avLst/>
            </a:prstGeom>
          </p:spPr>
          <p:txBody>
            <a:bodyPr vert="horz" lIns="108000" tIns="36000" rIns="108000" bIns="36000" rtlCol="0">
              <a:normAutofit lnSpcReduction="10000"/>
            </a:bodyPr>
            <a:lstStyle>
              <a:lvl1pPr marL="456915" indent="-456915" defTabSz="1218438" latinLnBrk="1">
                <a:lnSpc>
                  <a:spcPct val="105000"/>
                </a:lnSpc>
                <a:spcBef>
                  <a:spcPts val="1200"/>
                </a:spcBef>
                <a:spcAft>
                  <a:spcPts val="2400"/>
                </a:spcAft>
                <a:buFont typeface="Wingdings" panose="05000000000000000000" pitchFamily="2" charset="2"/>
                <a:buChar char="§"/>
                <a:defRPr sz="3600"/>
              </a:lvl1pPr>
              <a:lvl2pPr marL="989981" lvl="1" indent="-380762" defTabSz="1218438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3400"/>
              </a:lvl2pPr>
              <a:lvl3pPr marL="1523048" lvl="2" indent="-304610" defTabSz="1218438" latinLnBrk="1">
                <a:lnSpc>
                  <a:spcPct val="105000"/>
                </a:lnSpc>
                <a:spcBef>
                  <a:spcPts val="600"/>
                </a:spcBef>
                <a:spcAft>
                  <a:spcPts val="2400"/>
                </a:spcAft>
                <a:buFont typeface="Wingdings" panose="05000000000000000000" pitchFamily="2" charset="2"/>
                <a:buChar char="§"/>
                <a:defRPr sz="3200"/>
              </a:lvl3pPr>
              <a:lvl4pPr marL="2132267" indent="-304610" defTabSz="1218438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2798"/>
              </a:lvl4pPr>
              <a:lvl5pPr marL="2741485" indent="-304610" defTabSz="1218438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2598"/>
              </a:lvl5pPr>
              <a:lvl6pPr marL="3350704" indent="-304610" defTabSz="1218438" latinLnBrk="1">
                <a:spcBef>
                  <a:spcPct val="20000"/>
                </a:spcBef>
                <a:buFont typeface="Arial" pitchFamily="34" charset="0"/>
                <a:buChar char="•"/>
                <a:defRPr sz="2665"/>
              </a:lvl6pPr>
              <a:lvl7pPr marL="3959924" indent="-304610" defTabSz="1218438" latinLnBrk="1">
                <a:spcBef>
                  <a:spcPct val="20000"/>
                </a:spcBef>
                <a:buFont typeface="Arial" pitchFamily="34" charset="0"/>
                <a:buChar char="•"/>
                <a:defRPr sz="2665"/>
              </a:lvl7pPr>
              <a:lvl8pPr marL="4569143" indent="-304610" defTabSz="1218438" latinLnBrk="1">
                <a:spcBef>
                  <a:spcPct val="20000"/>
                </a:spcBef>
                <a:buFont typeface="Arial" pitchFamily="34" charset="0"/>
                <a:buChar char="•"/>
                <a:defRPr sz="2665"/>
              </a:lvl8pPr>
              <a:lvl9pPr marL="5178362" indent="-304610" defTabSz="1218438" latinLnBrk="1">
                <a:spcBef>
                  <a:spcPct val="20000"/>
                </a:spcBef>
                <a:buFont typeface="Arial" pitchFamily="34" charset="0"/>
                <a:buChar char="•"/>
                <a:defRPr sz="2665"/>
              </a:lvl9pPr>
            </a:lstStyle>
            <a:p>
              <a:pPr marL="0" indent="0" algn="ctr">
                <a:buNone/>
              </a:pPr>
              <a:r>
                <a:rPr lang="bg-BG" sz="3200" b="1" dirty="0"/>
                <a:t>Форум </a:t>
              </a:r>
              <a:br>
                <a:rPr lang="bg-BG" sz="3200" b="1" dirty="0"/>
              </a:br>
              <a:r>
                <a:rPr lang="bg-BG" sz="3200" b="1" dirty="0"/>
                <a:t>10%</a:t>
              </a:r>
              <a:endParaRPr lang="en-US" sz="3200" b="1" dirty="0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F5555B9F-555F-4F25-9E77-9B48FC8B058F}"/>
              </a:ext>
            </a:extLst>
          </p:cNvPr>
          <p:cNvSpPr txBox="1"/>
          <p:nvPr/>
        </p:nvSpPr>
        <p:spPr>
          <a:xfrm>
            <a:off x="5569678" y="3310757"/>
            <a:ext cx="2196785" cy="585094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456915" indent="-456915" defTabSz="1218438" latinLnBrk="1">
              <a:lnSpc>
                <a:spcPct val="105000"/>
              </a:lnSpc>
              <a:spcBef>
                <a:spcPts val="1200"/>
              </a:spcBef>
              <a:spcAft>
                <a:spcPts val="2400"/>
              </a:spcAft>
              <a:buFont typeface="Wingdings" panose="05000000000000000000" pitchFamily="2" charset="2"/>
              <a:buChar char="§"/>
              <a:defRPr sz="3600"/>
            </a:lvl1pPr>
            <a:lvl2pPr marL="989981" lvl="1" indent="-380762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400"/>
            </a:lvl2pPr>
            <a:lvl3pPr marL="1523048" lvl="2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2400"/>
              </a:spcAft>
              <a:buFont typeface="Wingdings" panose="05000000000000000000" pitchFamily="2" charset="2"/>
              <a:buChar char="§"/>
              <a:defRPr sz="3200"/>
            </a:lvl3pPr>
            <a:lvl4pPr marL="2132267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/>
            </a:lvl4pPr>
            <a:lvl5pPr marL="2741485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/>
            </a:lvl5pPr>
            <a:lvl6pPr marL="3350704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6pPr>
            <a:lvl7pPr marL="3959924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7pPr>
            <a:lvl8pPr marL="4569143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8pPr>
            <a:lvl9pPr marL="5178362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9pPr>
          </a:lstStyle>
          <a:p>
            <a:pPr marL="0" indent="0" algn="ctr">
              <a:buNone/>
            </a:pPr>
            <a:r>
              <a:rPr lang="bg-BG" sz="3200" b="1" dirty="0">
                <a:solidFill>
                  <a:schemeClr val="bg2"/>
                </a:solidFill>
              </a:rPr>
              <a:t>Оценяване</a:t>
            </a:r>
            <a:endParaRPr lang="en-US" sz="3200" b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2639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3AAF33-8FB9-4DCD-A2DF-FB2DD8D290B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/>
              <a:t>Ресурси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11E7F22-FD5B-40C2-88EA-667DE1D8A5B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bg-BG"/>
              <a:t>Какво ни трябва за курса</a:t>
            </a:r>
            <a:r>
              <a:rPr lang="en-US"/>
              <a:t>?</a:t>
            </a:r>
            <a:endParaRPr lang="bg-BG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F18B2E8-FA08-4AD1-ADB4-68B9103E8B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2812" y="1406862"/>
            <a:ext cx="2833726" cy="2234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497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71E7BDD-F24E-408D-AA87-00A6E07E0D8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/>
              <a:t>Официален </a:t>
            </a:r>
            <a:r>
              <a:rPr lang="bg-BG">
                <a:solidFill>
                  <a:schemeClr val="tx2">
                    <a:lumMod val="75000"/>
                  </a:schemeClr>
                </a:solidFill>
              </a:rPr>
              <a:t>сайт</a:t>
            </a:r>
            <a:r>
              <a:rPr lang="bg-BG"/>
              <a:t> на курса "Основи на програмирането"</a:t>
            </a:r>
            <a:r>
              <a:rPr lang="en-US"/>
              <a:t>:</a:t>
            </a:r>
          </a:p>
          <a:p>
            <a:pPr lvl="1"/>
            <a:endParaRPr lang="en-US" sz="2900"/>
          </a:p>
          <a:p>
            <a:pPr>
              <a:spcBef>
                <a:spcPts val="3600"/>
              </a:spcBef>
            </a:pPr>
            <a:r>
              <a:rPr lang="bg-BG" sz="3200"/>
              <a:t>Влизайте редовно във </a:t>
            </a:r>
            <a:r>
              <a:rPr lang="bg-BG" sz="3200">
                <a:solidFill>
                  <a:schemeClr val="bg1"/>
                </a:solidFill>
              </a:rPr>
              <a:t>форума</a:t>
            </a:r>
            <a:r>
              <a:rPr lang="bg-BG" sz="3200">
                <a:solidFill>
                  <a:schemeClr val="tx2">
                    <a:lumMod val="75000"/>
                  </a:schemeClr>
                </a:solidFill>
              </a:rPr>
              <a:t> на </a:t>
            </a:r>
            <a:r>
              <a:rPr lang="bg-BG" sz="3200" noProof="1">
                <a:solidFill>
                  <a:schemeClr val="tx2">
                    <a:lumMod val="75000"/>
                  </a:schemeClr>
                </a:solidFill>
              </a:rPr>
              <a:t>СофтУни</a:t>
            </a:r>
            <a:r>
              <a:rPr lang="en-US" sz="3200"/>
              <a:t>:</a:t>
            </a:r>
          </a:p>
          <a:p>
            <a:pPr lvl="1">
              <a:buClr>
                <a:schemeClr val="tx1"/>
              </a:buClr>
            </a:pPr>
            <a:r>
              <a:rPr lang="bg-BG">
                <a:solidFill>
                  <a:schemeClr val="bg1"/>
                </a:solidFill>
              </a:rPr>
              <a:t>Обсъждайте</a:t>
            </a:r>
            <a:r>
              <a:rPr lang="bg-BG"/>
              <a:t> </a:t>
            </a:r>
            <a:r>
              <a:rPr lang="bg-BG">
                <a:solidFill>
                  <a:schemeClr val="bg1"/>
                </a:solidFill>
              </a:rPr>
              <a:t>задачите</a:t>
            </a:r>
            <a:r>
              <a:rPr lang="bg-BG"/>
              <a:t> с колеги</a:t>
            </a:r>
            <a:endParaRPr lang="en-US"/>
          </a:p>
          <a:p>
            <a:pPr lvl="1"/>
            <a:r>
              <a:rPr lang="bg-BG"/>
              <a:t>Намирайте </a:t>
            </a:r>
            <a:r>
              <a:rPr lang="bg-BG">
                <a:solidFill>
                  <a:schemeClr val="bg1"/>
                </a:solidFill>
              </a:rPr>
              <a:t>решения</a:t>
            </a:r>
            <a:r>
              <a:rPr lang="bg-BG"/>
              <a:t> на всички задачи</a:t>
            </a:r>
            <a:endParaRPr lang="en-US"/>
          </a:p>
          <a:p>
            <a:pPr lvl="1"/>
            <a:r>
              <a:rPr lang="bg-BG"/>
              <a:t>Споделяйте </a:t>
            </a:r>
            <a:r>
              <a:rPr lang="bg-BG">
                <a:solidFill>
                  <a:schemeClr val="bg1"/>
                </a:solidFill>
              </a:rPr>
              <a:t>код</a:t>
            </a:r>
            <a:r>
              <a:rPr lang="bg-BG"/>
              <a:t> / </a:t>
            </a:r>
            <a:r>
              <a:rPr lang="bg-BG">
                <a:solidFill>
                  <a:schemeClr val="bg1"/>
                </a:solidFill>
              </a:rPr>
              <a:t>решения</a:t>
            </a:r>
            <a:r>
              <a:rPr lang="bg-BG"/>
              <a:t> / </a:t>
            </a:r>
            <a:r>
              <a:rPr lang="bg-BG">
                <a:solidFill>
                  <a:schemeClr val="bg1"/>
                </a:solidFill>
              </a:rPr>
              <a:t>идеи</a:t>
            </a:r>
            <a:r>
              <a:rPr lang="bg-BG"/>
              <a:t> / </a:t>
            </a:r>
            <a:r>
              <a:rPr lang="bg-BG">
                <a:solidFill>
                  <a:schemeClr val="bg1"/>
                </a:solidFill>
              </a:rPr>
              <a:t>проблеми</a:t>
            </a:r>
            <a:endParaRPr lang="en-US" sz="3100">
              <a:solidFill>
                <a:schemeClr val="bg1"/>
              </a:solidFill>
            </a:endParaRPr>
          </a:p>
          <a:p>
            <a:endParaRPr lang="bg-BG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Сайт на курса и материали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1702412" y="1924966"/>
            <a:ext cx="8784000" cy="75329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2600" b="1">
                <a:latin typeface="Consolas" panose="020B0609020204030204" pitchFamily="49" charset="0"/>
                <a:cs typeface="Consolas" panose="020B0609020204030204" pitchFamily="49" charset="0"/>
                <a:hlinkClick r:id="rId3"/>
              </a:rPr>
              <a:t>https://softuni.bg/courses/programming-basics/</a:t>
            </a:r>
            <a:endParaRPr lang="en-US" sz="2600" b="1" noProof="1">
              <a:solidFill>
                <a:schemeClr val="tx1">
                  <a:lumMod val="40000"/>
                  <a:lumOff val="60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3759812" y="5627710"/>
            <a:ext cx="4773000" cy="75329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2600" b="1" noProof="1">
                <a:solidFill>
                  <a:schemeClr val="tx1">
                    <a:lumMod val="40000"/>
                    <a:lumOff val="60000"/>
                  </a:schemeClr>
                </a:solidFill>
                <a:latin typeface="Consolas" pitchFamily="49" charset="0"/>
                <a:cs typeface="Consolas" pitchFamily="49" charset="0"/>
                <a:hlinkClick r:id="rId4"/>
              </a:rPr>
              <a:t>https://softuni.bg/forum</a:t>
            </a:r>
            <a:endParaRPr lang="en-US" sz="2600" b="1" noProof="1">
              <a:solidFill>
                <a:schemeClr val="tx1">
                  <a:lumMod val="40000"/>
                  <a:lumOff val="60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3" name="Picture 4" descr="Ð ÐµÐ·ÑÐ»ÑÐ°Ñ Ñ Ð¸Ð·Ð¾Ð±ÑÐ°Ð¶ÐµÐ½Ð¸Ðµ Ð·Ð° evaluation png">
            <a:extLst>
              <a:ext uri="{FF2B5EF4-FFF2-40B4-BE49-F238E27FC236}">
                <a16:creationId xmlns:a16="http://schemas.microsoft.com/office/drawing/2014/main" id="{8AD2EF92-98AB-4C05-8EBF-C88F4B203E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0044" y="3200400"/>
            <a:ext cx="5472854" cy="2989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1449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EE6743-094C-4A3C-B43C-2EEE835B38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/>
              <a:t>Всички </a:t>
            </a:r>
            <a:r>
              <a:rPr lang="bg-BG">
                <a:solidFill>
                  <a:schemeClr val="tx2">
                    <a:lumMod val="75000"/>
                  </a:schemeClr>
                </a:solidFill>
              </a:rPr>
              <a:t>слайдове</a:t>
            </a:r>
            <a:r>
              <a:rPr lang="en-US"/>
              <a:t>, </a:t>
            </a:r>
            <a:r>
              <a:rPr lang="bg-BG">
                <a:solidFill>
                  <a:schemeClr val="tx2">
                    <a:lumMod val="75000"/>
                  </a:schemeClr>
                </a:solidFill>
              </a:rPr>
              <a:t>видео</a:t>
            </a:r>
            <a:r>
              <a:rPr lang="en-US"/>
              <a:t>, </a:t>
            </a:r>
            <a:r>
              <a:rPr lang="bg-BG">
                <a:solidFill>
                  <a:schemeClr val="tx2">
                    <a:lumMod val="75000"/>
                  </a:schemeClr>
                </a:solidFill>
              </a:rPr>
              <a:t>домашни</a:t>
            </a:r>
            <a:r>
              <a:rPr lang="en-US"/>
              <a:t>, </a:t>
            </a:r>
            <a:r>
              <a:rPr lang="bg-BG">
                <a:solidFill>
                  <a:schemeClr val="tx2">
                    <a:lumMod val="75000"/>
                  </a:schemeClr>
                </a:solidFill>
              </a:rPr>
              <a:t>проекти </a:t>
            </a:r>
            <a:r>
              <a:rPr lang="bg-BG"/>
              <a:t>и други </a:t>
            </a:r>
            <a:br>
              <a:rPr lang="bg-BG"/>
            </a:br>
            <a:r>
              <a:rPr lang="bg-BG"/>
              <a:t>материали са отворени с публичен достъп</a:t>
            </a:r>
            <a:endParaRPr lang="en-US"/>
          </a:p>
          <a:p>
            <a:pPr lvl="1"/>
            <a:r>
              <a:rPr lang="bg-BG"/>
              <a:t>Посетете сайта на вашия курс, за да ги изтеглите</a:t>
            </a:r>
            <a:endParaRPr lang="en-US">
              <a:solidFill>
                <a:schemeClr val="tx2">
                  <a:lumMod val="75000"/>
                </a:schemeClr>
              </a:solidFill>
            </a:endParaRPr>
          </a:p>
          <a:p>
            <a:pPr lvl="1"/>
            <a:endParaRPr lang="en-US">
              <a:solidFill>
                <a:schemeClr val="tx2">
                  <a:lumMod val="75000"/>
                </a:schemeClr>
              </a:solidFill>
            </a:endParaRPr>
          </a:p>
          <a:p>
            <a:endParaRPr lang="bg-BG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Слайдове, видео, домашни</a:t>
            </a:r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CA6A70A-B682-4E45-9C91-DC63A8716B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412" y="3352800"/>
            <a:ext cx="2781300" cy="2781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33761CE-E981-4E23-B059-1C4A631AC20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7168" y="3810000"/>
            <a:ext cx="2650172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432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8C73CD-A2A4-423F-926D-ABF15D3F1ED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bg-BG" dirty="0"/>
              <a:t>Софтуер за обучението в настоящия курс</a:t>
            </a:r>
            <a:r>
              <a:rPr lang="en-US" dirty="0"/>
              <a:t>: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Microsoft Windows (Win 10 / Win 8.1 / Win8 / Win7)</a:t>
            </a:r>
            <a:endParaRPr lang="bg-BG" dirty="0"/>
          </a:p>
          <a:p>
            <a:pPr lvl="1">
              <a:lnSpc>
                <a:spcPct val="110000"/>
              </a:lnSpc>
            </a:pPr>
            <a:r>
              <a:rPr lang="en-US" dirty="0">
                <a:hlinkClick r:id="rId3"/>
              </a:rPr>
              <a:t>Code::Blocks</a:t>
            </a:r>
            <a:endParaRPr lang="en-US" dirty="0"/>
          </a:p>
          <a:p>
            <a:pPr lvl="1">
              <a:lnSpc>
                <a:spcPct val="110000"/>
              </a:lnSpc>
            </a:pPr>
            <a:r>
              <a:rPr lang="bg-BG" dirty="0"/>
              <a:t>Алтернативи:</a:t>
            </a:r>
          </a:p>
          <a:p>
            <a:pPr lvl="2">
              <a:lnSpc>
                <a:spcPct val="110000"/>
              </a:lnSpc>
            </a:pPr>
            <a:r>
              <a:rPr lang="en-US" dirty="0">
                <a:hlinkClick r:id="rId4"/>
              </a:rPr>
              <a:t>Visual Studio Community 2017</a:t>
            </a:r>
            <a:r>
              <a:rPr lang="en-US" dirty="0"/>
              <a:t> </a:t>
            </a:r>
          </a:p>
          <a:p>
            <a:pPr lvl="2">
              <a:lnSpc>
                <a:spcPct val="110000"/>
              </a:lnSpc>
            </a:pPr>
            <a:r>
              <a:rPr lang="en-US" dirty="0">
                <a:hlinkClick r:id="rId5"/>
              </a:rPr>
              <a:t>CLion</a:t>
            </a:r>
            <a:r>
              <a:rPr lang="en-US" dirty="0"/>
              <a:t> </a:t>
            </a:r>
            <a:r>
              <a:rPr lang="bg-BG" dirty="0"/>
              <a:t>(платен)</a:t>
            </a:r>
            <a:endParaRPr lang="en-US" dirty="0"/>
          </a:p>
          <a:p>
            <a:endParaRPr lang="bg-B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Препоръчителен софтуер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>
                <a:defRPr/>
              </a:pPr>
              <a:t>19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7" name="Picture 6">
            <a:hlinkClick r:id="rId4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88756" y="4205775"/>
            <a:ext cx="2810339" cy="792388"/>
          </a:xfrm>
          <a:prstGeom prst="roundRect">
            <a:avLst>
              <a:gd name="adj" fmla="val 3842"/>
            </a:avLst>
          </a:prstGeom>
          <a:ln w="6350">
            <a:solidFill>
              <a:schemeClr val="tx1">
                <a:alpha val="70000"/>
              </a:schemeClr>
            </a:solidFill>
          </a:ln>
        </p:spPr>
      </p:pic>
      <p:pic>
        <p:nvPicPr>
          <p:cNvPr id="10" name="Picture 9" descr="A close up of a sign&#10;&#10;Description generated with very high confidence">
            <a:hlinkClick r:id="rId5"/>
            <a:extLst>
              <a:ext uri="{FF2B5EF4-FFF2-40B4-BE49-F238E27FC236}">
                <a16:creationId xmlns:a16="http://schemas.microsoft.com/office/drawing/2014/main" id="{544545DA-09D4-4FDE-8F2E-12310E474B1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8914" y="5210884"/>
            <a:ext cx="1250024" cy="1250024"/>
          </a:xfrm>
          <a:prstGeom prst="rect">
            <a:avLst/>
          </a:prstGeom>
        </p:spPr>
      </p:pic>
      <p:pic>
        <p:nvPicPr>
          <p:cNvPr id="12" name="Picture 11">
            <a:hlinkClick r:id="rId3"/>
            <a:extLst>
              <a:ext uri="{FF2B5EF4-FFF2-40B4-BE49-F238E27FC236}">
                <a16:creationId xmlns:a16="http://schemas.microsoft.com/office/drawing/2014/main" id="{831DDE8B-AC33-48E5-BAA1-08B206E9B78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3166" y="2496824"/>
            <a:ext cx="1581517" cy="1581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368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/>
              <a:t>Съдържание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56B803-BC4C-46AD-9900-251AF003BB8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bg-BG"/>
              <a:t>Цели на курса</a:t>
            </a:r>
            <a:endParaRPr lang="en-US"/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bg-BG"/>
              <a:t>Учебна програма</a:t>
            </a:r>
            <a:endParaRPr lang="en-US"/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bg-BG"/>
              <a:t>Преподаватели</a:t>
            </a:r>
            <a:endParaRPr lang="en-US"/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bg-BG"/>
              <a:t>Изпити</a:t>
            </a:r>
            <a:r>
              <a:rPr lang="en-US"/>
              <a:t> </a:t>
            </a:r>
            <a:r>
              <a:rPr lang="bg-BG"/>
              <a:t>и оценяване</a:t>
            </a:r>
            <a:endParaRPr lang="en-US"/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bg-BG"/>
              <a:t>Учебни ресурси</a:t>
            </a:r>
            <a:endParaRPr lang="en-US"/>
          </a:p>
          <a:p>
            <a:endParaRPr lang="bg-BG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542212" y="1165581"/>
            <a:ext cx="3962400" cy="4864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683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1598612" y="6477000"/>
            <a:ext cx="10483850" cy="352425"/>
          </a:xfrm>
        </p:spPr>
        <p:txBody>
          <a:bodyPr>
            <a:normAutofit fontScale="62500" lnSpcReduction="20000"/>
          </a:bodyPr>
          <a:lstStyle/>
          <a:p>
            <a:pPr marL="0" indent="0" algn="r">
              <a:buNone/>
            </a:pPr>
            <a:r>
              <a:rPr lang="en-US">
                <a:hlinkClick r:id="rId3"/>
              </a:rPr>
              <a:t>https://softuni.bg/courses/programming-basics</a:t>
            </a:r>
          </a:p>
        </p:txBody>
      </p:sp>
    </p:spTree>
    <p:extLst>
      <p:ext uri="{BB962C8B-B14F-4D97-AF65-F5344CB8AC3E}">
        <p14:creationId xmlns:p14="http://schemas.microsoft.com/office/powerpoint/2010/main" val="1321559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/>
              <a:t>СофтУни диамантени партньори</a:t>
            </a:r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79A9B1A9-22B2-4951-AB2F-D999C85A7C9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65696" y="1200162"/>
            <a:ext cx="6096599" cy="1314435"/>
          </a:xfrm>
          <a:prstGeom prst="roundRect">
            <a:avLst>
              <a:gd name="adj" fmla="val 3250"/>
            </a:avLst>
          </a:prstGeom>
          <a:ln>
            <a:noFill/>
          </a:ln>
          <a:effectLst>
            <a:softEdge rad="0"/>
          </a:effectLst>
        </p:spPr>
      </p:pic>
      <p:pic>
        <p:nvPicPr>
          <p:cNvPr id="1026" name="Picture 2" descr="Ð ÐµÐ·ÑÐ»ÑÐ°Ñ Ñ Ð¸Ð·Ð¾Ð±ÑÐ°Ð¶ÐµÐ½Ð¸Ðµ Ð·Ð° indeavr">
            <a:hlinkClick r:id="rId5"/>
            <a:extLst>
              <a:ext uri="{FF2B5EF4-FFF2-40B4-BE49-F238E27FC236}">
                <a16:creationId xmlns:a16="http://schemas.microsoft.com/office/drawing/2014/main" id="{F5CBBEBD-21E0-4859-853C-1873ABB65A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464" y="1399789"/>
            <a:ext cx="5354264" cy="1209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Ð ÐµÐ·ÑÐ»ÑÐ°Ñ Ñ Ð¸Ð·Ð¾Ð±ÑÐ°Ð¶ÐµÐ½Ð¸Ðµ Ð·Ð° software group">
            <a:hlinkClick r:id="rId7"/>
            <a:extLst>
              <a:ext uri="{FF2B5EF4-FFF2-40B4-BE49-F238E27FC236}">
                <a16:creationId xmlns:a16="http://schemas.microsoft.com/office/drawing/2014/main" id="{77E566EE-E4AE-4D31-A309-8FF9563DD4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464" y="2317265"/>
            <a:ext cx="6667500" cy="3038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Ð¡Ð²ÑÑÐ·Ð°Ð½Ð¾ Ð¸Ð·Ð¾Ð±ÑÐ°Ð¶ÐµÐ½Ð¸Ðµ">
            <a:hlinkClick r:id="rId9"/>
            <a:extLst>
              <a:ext uri="{FF2B5EF4-FFF2-40B4-BE49-F238E27FC236}">
                <a16:creationId xmlns:a16="http://schemas.microsoft.com/office/drawing/2014/main" id="{96229C8F-B4C0-4B49-AF0D-53AF670BB5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07"/>
          <a:stretch/>
        </p:blipFill>
        <p:spPr bwMode="auto">
          <a:xfrm>
            <a:off x="7761500" y="2602277"/>
            <a:ext cx="3155182" cy="1654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Ð ÐµÐ·ÑÐ»ÑÐ°Ñ Ñ Ð¸Ð·Ð¾Ð±ÑÐ°Ð¶ÐµÐ½Ð¸Ðµ Ð·Ð° netpeak">
            <a:hlinkClick r:id="rId11"/>
            <a:extLst>
              <a:ext uri="{FF2B5EF4-FFF2-40B4-BE49-F238E27FC236}">
                <a16:creationId xmlns:a16="http://schemas.microsoft.com/office/drawing/2014/main" id="{F4576FAB-B206-438A-9766-B6F6ABB536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756" y="5230897"/>
            <a:ext cx="7167612" cy="996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Ð ÐµÐ·ÑÐ»ÑÐ°Ñ Ñ Ð¸Ð·Ð¾Ð±ÑÐ°Ð¶ÐµÐ½Ð¸Ðµ Ð·Ð° superhosting png">
            <a:hlinkClick r:id="rId13"/>
            <a:extLst>
              <a:ext uri="{FF2B5EF4-FFF2-40B4-BE49-F238E27FC236}">
                <a16:creationId xmlns:a16="http://schemas.microsoft.com/office/drawing/2014/main" id="{284B6D5F-80FE-48D5-801C-41AFC2FEFF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7524" y="4510111"/>
            <a:ext cx="3352800" cy="1777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2614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/>
              <a:t>СофтУни диамантени партньори</a:t>
            </a:r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57F6CA19-B6C5-4C43-B80C-7F86ADB9DF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9864" y="3048000"/>
            <a:ext cx="4143348" cy="3323785"/>
          </a:xfrm>
          <a:prstGeom prst="roundRect">
            <a:avLst>
              <a:gd name="adj" fmla="val 3461"/>
            </a:avLst>
          </a:prstGeom>
        </p:spPr>
      </p:pic>
      <p:pic>
        <p:nvPicPr>
          <p:cNvPr id="6" name="Picture 5">
            <a:hlinkClick r:id="rId5"/>
            <a:extLst>
              <a:ext uri="{FF2B5EF4-FFF2-40B4-BE49-F238E27FC236}">
                <a16:creationId xmlns:a16="http://schemas.microsoft.com/office/drawing/2014/main" id="{404B82B5-A24C-40BD-88A8-9F0719240EA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8012" y="1269705"/>
            <a:ext cx="3507028" cy="1450390"/>
          </a:xfrm>
          <a:prstGeom prst="roundRect">
            <a:avLst>
              <a:gd name="adj" fmla="val 3586"/>
            </a:avLst>
          </a:prstGeom>
        </p:spPr>
      </p:pic>
      <p:pic>
        <p:nvPicPr>
          <p:cNvPr id="8" name="Picture 7">
            <a:hlinkClick r:id="rId7"/>
            <a:extLst>
              <a:ext uri="{FF2B5EF4-FFF2-40B4-BE49-F238E27FC236}">
                <a16:creationId xmlns:a16="http://schemas.microsoft.com/office/drawing/2014/main" id="{CB5D3A57-F9B4-4DCE-A831-7E040653E16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13" y="4961886"/>
            <a:ext cx="6687589" cy="1466012"/>
          </a:xfrm>
          <a:prstGeom prst="roundRect">
            <a:avLst>
              <a:gd name="adj" fmla="val 5492"/>
            </a:avLst>
          </a:prstGeom>
        </p:spPr>
      </p:pic>
      <p:pic>
        <p:nvPicPr>
          <p:cNvPr id="10" name="Picture 9">
            <a:hlinkClick r:id="rId9"/>
            <a:extLst>
              <a:ext uri="{FF2B5EF4-FFF2-40B4-BE49-F238E27FC236}">
                <a16:creationId xmlns:a16="http://schemas.microsoft.com/office/drawing/2014/main" id="{A05A9AFA-1694-4FF9-800A-2B4E62A89854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52673" y="1253341"/>
            <a:ext cx="3537236" cy="1600277"/>
          </a:xfrm>
          <a:prstGeom prst="roundRect">
            <a:avLst>
              <a:gd name="adj" fmla="val 4755"/>
            </a:avLst>
          </a:prstGeom>
        </p:spPr>
      </p:pic>
      <p:pic>
        <p:nvPicPr>
          <p:cNvPr id="13" name="Picture 12">
            <a:hlinkClick r:id="rId11"/>
            <a:extLst>
              <a:ext uri="{FF2B5EF4-FFF2-40B4-BE49-F238E27FC236}">
                <a16:creationId xmlns:a16="http://schemas.microsoft.com/office/drawing/2014/main" id="{C5733A8A-180C-42DB-A531-617A616CF1F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785" y="1297093"/>
            <a:ext cx="4111472" cy="1740439"/>
          </a:xfrm>
          <a:prstGeom prst="roundRect">
            <a:avLst>
              <a:gd name="adj" fmla="val 6970"/>
            </a:avLst>
          </a:prstGeom>
        </p:spPr>
      </p:pic>
      <p:pic>
        <p:nvPicPr>
          <p:cNvPr id="15" name="Picture 14">
            <a:hlinkClick r:id="rId13"/>
            <a:extLst>
              <a:ext uri="{FF2B5EF4-FFF2-40B4-BE49-F238E27FC236}">
                <a16:creationId xmlns:a16="http://schemas.microsoft.com/office/drawing/2014/main" id="{C75642FC-F411-4844-A28F-DD6D37636A3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12" y="3323273"/>
            <a:ext cx="6678008" cy="1231632"/>
          </a:xfrm>
          <a:prstGeom prst="roundRect">
            <a:avLst>
              <a:gd name="adj" fmla="val 6594"/>
            </a:avLst>
          </a:prstGeom>
        </p:spPr>
      </p:pic>
    </p:spTree>
    <p:extLst>
      <p:ext uri="{BB962C8B-B14F-4D97-AF65-F5344CB8AC3E}">
        <p14:creationId xmlns:p14="http://schemas.microsoft.com/office/powerpoint/2010/main" val="1293583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6D8376C-AFB8-441C-9DED-5EE33BBD7D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bg-BG" dirty="0"/>
              <a:t>Настоящият курс </a:t>
            </a:r>
            <a:r>
              <a:rPr lang="en-US" dirty="0"/>
              <a:t>(</a:t>
            </a:r>
            <a:r>
              <a:rPr lang="bg-BG" dirty="0"/>
              <a:t>слайдове</a:t>
            </a:r>
            <a:r>
              <a:rPr lang="en-US" dirty="0"/>
              <a:t>, </a:t>
            </a:r>
            <a:r>
              <a:rPr lang="bg-BG" dirty="0"/>
              <a:t>примери</a:t>
            </a:r>
            <a:r>
              <a:rPr lang="en-US" dirty="0"/>
              <a:t>, </a:t>
            </a:r>
            <a:r>
              <a:rPr lang="bg-BG" dirty="0"/>
              <a:t>видео</a:t>
            </a:r>
            <a:r>
              <a:rPr lang="en-US" dirty="0"/>
              <a:t>, </a:t>
            </a:r>
            <a:r>
              <a:rPr lang="bg-BG" dirty="0"/>
              <a:t>задачи и др.</a:t>
            </a:r>
            <a:r>
              <a:rPr lang="en-US" dirty="0"/>
              <a:t>)</a:t>
            </a:r>
            <a:r>
              <a:rPr lang="bg-BG" dirty="0"/>
              <a:t> </a:t>
            </a:r>
            <a:r>
              <a:rPr lang="en-US" dirty="0"/>
              <a:t> </a:t>
            </a:r>
            <a:r>
              <a:rPr lang="bg-BG" dirty="0"/>
              <a:t>се разпространяват под свободен лиценз </a:t>
            </a:r>
            <a:r>
              <a:rPr lang="en-US" dirty="0"/>
              <a:t>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</a:t>
            </a:r>
            <a:endParaRPr lang="bg-BG" dirty="0"/>
          </a:p>
          <a:p>
            <a:endParaRPr lang="bg-BG" sz="2400" dirty="0"/>
          </a:p>
          <a:p>
            <a:endParaRPr lang="bg-BG" sz="2400" dirty="0"/>
          </a:p>
          <a:p>
            <a:endParaRPr lang="bg-BG" sz="2400" dirty="0"/>
          </a:p>
          <a:p>
            <a:pPr marL="0" indent="0">
              <a:buNone/>
            </a:pPr>
            <a:endParaRPr lang="bg-BG" sz="2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/>
              <a:t>Лиценз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86581" y="4126878"/>
            <a:ext cx="4387254" cy="1534997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647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46F6504-3E38-453D-BE0B-D289DC801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Обучения в СофтУни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D6C6C8-5F12-400F-8FD7-91B1A8B5309F}"/>
              </a:ext>
            </a:extLst>
          </p:cNvPr>
          <p:cNvSpPr>
            <a:spLocks noGrp="1"/>
          </p:cNvSpPr>
          <p:nvPr>
            <p:ph idx="4294967295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</a:t>
            </a:r>
            <a:br>
              <a:rPr lang="en-US" sz="3200" dirty="0"/>
            </a:br>
            <a:r>
              <a:rPr lang="en-US" sz="3200" dirty="0"/>
              <a:t>and Job for Software Developers</a:t>
            </a:r>
          </a:p>
          <a:p>
            <a:pPr lvl="1"/>
            <a:r>
              <a:rPr lang="en-US" sz="2900" noProof="1">
                <a:hlinkClick r:id="rId2"/>
              </a:rPr>
              <a:t>softuni.bg</a:t>
            </a:r>
            <a:r>
              <a:rPr lang="en-US" sz="2900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Software University Foundation</a:t>
            </a:r>
            <a:endParaRPr lang="bg-BG" sz="3200" dirty="0"/>
          </a:p>
          <a:p>
            <a:pPr lvl="1"/>
            <a:r>
              <a:rPr lang="en-US" sz="3000" noProof="1">
                <a:hlinkClick r:id="rId3"/>
              </a:rPr>
              <a:t>http://softuni.foundation/</a:t>
            </a:r>
            <a:endParaRPr lang="en-US" sz="3000" noProof="1"/>
          </a:p>
          <a:p>
            <a:pPr marL="304747" lvl="1" indent="-304747">
              <a:buClr>
                <a:schemeClr val="tx1">
                  <a:lumMod val="75000"/>
                </a:schemeClr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buClr>
                <a:schemeClr val="tx1">
                  <a:lumMod val="75000"/>
                </a:schemeClr>
              </a:buClr>
              <a:tabLst>
                <a:tab pos="282575" algn="l"/>
              </a:tabLst>
            </a:pPr>
            <a:r>
              <a:rPr lang="en-US" sz="2900" noProof="1">
                <a:hlinkClick r:id="rId4"/>
              </a:rPr>
              <a:t>facebook.com/SoftwareUniversity</a:t>
            </a:r>
            <a:endParaRPr lang="en-US" sz="2900" noProof="1"/>
          </a:p>
          <a:p>
            <a:pPr marL="304747" lvl="1" indent="-304747">
              <a:buClr>
                <a:schemeClr val="tx1">
                  <a:lumMod val="75000"/>
                </a:schemeClr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</a:t>
            </a:r>
            <a:endParaRPr lang="bg-BG" noProof="1"/>
          </a:p>
          <a:p>
            <a:pPr marL="609494" lvl="2" indent="-304747">
              <a:lnSpc>
                <a:spcPct val="100000"/>
              </a:lnSpc>
              <a:buClr>
                <a:schemeClr val="tx1">
                  <a:lumMod val="75000"/>
                </a:schemeClr>
              </a:buClr>
              <a:buSzPct val="100000"/>
              <a:tabLst>
                <a:tab pos="282575" algn="l"/>
              </a:tabLst>
            </a:pPr>
            <a:r>
              <a:rPr lang="en-US" dirty="0">
                <a:hlinkClick r:id="rId5"/>
              </a:rPr>
              <a:t>forum.softuni.bg</a:t>
            </a:r>
            <a:endParaRPr lang="en-US" noProof="1"/>
          </a:p>
          <a:p>
            <a:endParaRPr lang="bg-B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4AA07E-1CA3-40DD-B848-5621CE05A3F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0200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24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0897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2B86ACD-87F3-4FCF-BCF5-D6BF00C5A7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/>
              <a:t>Основи на програмирането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EBA00DB-2301-4C88-8EBD-EEE9E4F9B9C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bg-BG"/>
              <a:t>Цели на курса и учебна програма</a:t>
            </a:r>
            <a:endParaRPr lang="en-US"/>
          </a:p>
        </p:txBody>
      </p:sp>
      <p:pic>
        <p:nvPicPr>
          <p:cNvPr id="3" name="Picture 2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B93D7521-7FB6-4605-827F-A669B9EAE29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5423" y="1553903"/>
            <a:ext cx="2077978" cy="2335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760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541D0B-AB02-4AE3-8878-6C4C30FDD67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82274" y="1121144"/>
            <a:ext cx="9927138" cy="527604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bg-BG" dirty="0"/>
              <a:t>Курсът </a:t>
            </a:r>
            <a:r>
              <a:rPr lang="en-US" dirty="0"/>
              <a:t>"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Основи на програмирането</a:t>
            </a:r>
            <a:r>
              <a:rPr lang="en-US" dirty="0"/>
              <a:t>"</a:t>
            </a:r>
            <a:r>
              <a:rPr lang="bg-BG" dirty="0"/>
              <a:t> дава</a:t>
            </a:r>
            <a:r>
              <a:rPr lang="en-US" dirty="0"/>
              <a:t>:</a:t>
            </a:r>
          </a:p>
          <a:p>
            <a:pPr lvl="1">
              <a:lnSpc>
                <a:spcPct val="100000"/>
              </a:lnSpc>
            </a:pPr>
            <a:r>
              <a:rPr lang="bg-BG" dirty="0"/>
              <a:t>Въведение в един от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най-търсените </a:t>
            </a:r>
          </a:p>
          <a:p>
            <a:pPr marL="377887" lvl="1" indent="0">
              <a:lnSpc>
                <a:spcPct val="100000"/>
              </a:lnSpc>
              <a:buNone/>
            </a:pPr>
            <a:r>
              <a:rPr lang="bg-BG" dirty="0"/>
              <a:t>   програмни езици на пазара в България</a:t>
            </a:r>
          </a:p>
          <a:p>
            <a:pPr lvl="1">
              <a:lnSpc>
                <a:spcPct val="100000"/>
              </a:lnSpc>
            </a:pPr>
            <a:r>
              <a:rPr lang="bg-BG" dirty="0"/>
              <a:t>Познания върху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основни концепции</a:t>
            </a:r>
            <a:r>
              <a:rPr lang="bg-BG" dirty="0"/>
              <a:t> от </a:t>
            </a:r>
            <a:br>
              <a:rPr lang="bg-BG" dirty="0"/>
            </a:br>
            <a:r>
              <a:rPr lang="bg-BG" dirty="0"/>
              <a:t>информационните технологии</a:t>
            </a:r>
          </a:p>
          <a:p>
            <a:pPr lvl="1">
              <a:lnSpc>
                <a:spcPct val="100000"/>
              </a:lnSpc>
            </a:pPr>
            <a:r>
              <a:rPr lang="bg-BG" dirty="0"/>
              <a:t>Базово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алгоритмично мислене</a:t>
            </a:r>
          </a:p>
          <a:p>
            <a:pPr lvl="1">
              <a:lnSpc>
                <a:spcPct val="100000"/>
              </a:lnSpc>
            </a:pPr>
            <a:r>
              <a:rPr lang="bg-BG" dirty="0"/>
              <a:t>Първа крачка в един нов,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вълнуващ</a:t>
            </a:r>
            <a:r>
              <a:rPr lang="bg-BG" dirty="0"/>
              <a:t> свят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Цели на курса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1303" y="2133600"/>
            <a:ext cx="1923209" cy="1934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564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0EB4960-2E18-4B62-9F06-8B776D701A0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3807" y="1242778"/>
            <a:ext cx="11815018" cy="5201066"/>
          </a:xfrm>
        </p:spPr>
        <p:txBody>
          <a:bodyPr>
            <a:normAutofit/>
          </a:bodyPr>
          <a:lstStyle/>
          <a:p>
            <a:pPr marL="442913" indent="-442913">
              <a:lnSpc>
                <a:spcPct val="130000"/>
              </a:lnSpc>
              <a:buFont typeface="+mj-lt"/>
              <a:buAutoNum type="arabicPeriod"/>
            </a:pPr>
            <a:r>
              <a:rPr lang="ru-RU" dirty="0"/>
              <a:t>Добре дошли в СофтУни. </a:t>
            </a:r>
            <a:r>
              <a:rPr lang="bg-BG" dirty="0"/>
              <a:t>Откриване</a:t>
            </a:r>
            <a:r>
              <a:rPr lang="ru-RU" dirty="0"/>
              <a:t> на курса.</a:t>
            </a:r>
            <a:br>
              <a:rPr lang="en-US" dirty="0"/>
            </a:br>
            <a:r>
              <a:rPr lang="bg-BG" dirty="0"/>
              <a:t>Първи стъпки в програмирането</a:t>
            </a:r>
            <a:r>
              <a:rPr lang="en-US" dirty="0"/>
              <a:t>.</a:t>
            </a:r>
            <a:endParaRPr lang="ru-RU" dirty="0"/>
          </a:p>
          <a:p>
            <a:pPr marL="442913" indent="-442913">
              <a:lnSpc>
                <a:spcPct val="130000"/>
              </a:lnSpc>
              <a:buFont typeface="+mj-lt"/>
              <a:buAutoNum type="arabicPeriod"/>
            </a:pPr>
            <a:r>
              <a:rPr lang="ru-RU" dirty="0"/>
              <a:t>Прости </a:t>
            </a:r>
            <a:r>
              <a:rPr lang="bg-BG" dirty="0"/>
              <a:t>пресмятания</a:t>
            </a:r>
            <a:r>
              <a:rPr lang="ru-RU" dirty="0"/>
              <a:t> с числа</a:t>
            </a:r>
          </a:p>
          <a:p>
            <a:pPr marL="442913" indent="-442913">
              <a:lnSpc>
                <a:spcPct val="130000"/>
              </a:lnSpc>
              <a:buFont typeface="+mj-lt"/>
              <a:buAutoNum type="arabicPeriod"/>
            </a:pPr>
            <a:r>
              <a:rPr lang="bg-BG" dirty="0"/>
              <a:t>Условни конструкции</a:t>
            </a:r>
            <a:r>
              <a:rPr lang="ru-RU" dirty="0"/>
              <a:t> (</a:t>
            </a:r>
            <a:r>
              <a:rPr lang="en-US" dirty="0"/>
              <a:t>if </a:t>
            </a:r>
            <a:r>
              <a:rPr lang="bg-BG" dirty="0"/>
              <a:t>конструкция)</a:t>
            </a:r>
            <a:endParaRPr lang="ru-RU" dirty="0"/>
          </a:p>
          <a:p>
            <a:pPr marL="442913" indent="-442913">
              <a:lnSpc>
                <a:spcPct val="130000"/>
              </a:lnSpc>
              <a:buFont typeface="+mj-lt"/>
              <a:buAutoNum type="arabicPeriod"/>
            </a:pPr>
            <a:r>
              <a:rPr lang="bg-BG" dirty="0"/>
              <a:t>Вложени условни конструкции </a:t>
            </a:r>
            <a:r>
              <a:rPr lang="ru-RU" dirty="0"/>
              <a:t>(</a:t>
            </a:r>
            <a:r>
              <a:rPr lang="bg-BG" dirty="0"/>
              <a:t>вложени</a:t>
            </a:r>
            <a:r>
              <a:rPr lang="ru-RU" dirty="0"/>
              <a:t> </a:t>
            </a:r>
            <a:r>
              <a:rPr lang="en-US" dirty="0"/>
              <a:t>if)</a:t>
            </a:r>
          </a:p>
          <a:p>
            <a:pPr marL="442913" indent="-442913">
              <a:lnSpc>
                <a:spcPct val="130000"/>
              </a:lnSpc>
              <a:buFont typeface="+mj-lt"/>
              <a:buAutoNum type="arabicPeriod"/>
            </a:pPr>
            <a:r>
              <a:rPr lang="en-US" dirty="0">
                <a:latin typeface="Consolas" panose="020B0609020204030204" pitchFamily="49" charset="0"/>
              </a:rPr>
              <a:t>while</a:t>
            </a:r>
            <a:r>
              <a:rPr lang="en-US" dirty="0"/>
              <a:t>-</a:t>
            </a:r>
            <a:r>
              <a:rPr lang="bg-BG" dirty="0"/>
              <a:t>цикъл</a:t>
            </a:r>
            <a:endParaRPr lang="ru-RU" dirty="0"/>
          </a:p>
          <a:p>
            <a:pPr marL="442913" indent="-442913">
              <a:lnSpc>
                <a:spcPct val="130000"/>
              </a:lnSpc>
              <a:buFont typeface="+mj-lt"/>
              <a:buAutoNum type="arabicPeriod"/>
            </a:pPr>
            <a:endParaRPr lang="en-US" dirty="0"/>
          </a:p>
          <a:p>
            <a:pPr marL="0" indent="0">
              <a:lnSpc>
                <a:spcPct val="130000"/>
              </a:lnSpc>
              <a:buNone/>
            </a:pPr>
            <a:endParaRPr lang="ru-RU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Учебна програма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pic>
        <p:nvPicPr>
          <p:cNvPr id="4098" name="Picture 2" descr="Ð ÐµÐ·ÑÐ»ÑÐ°Ñ Ñ Ð¸Ð·Ð¾Ð±ÑÐ°Ð¶ÐµÐ½Ð¸Ðµ Ð·Ð° agenda png">
            <a:extLst>
              <a:ext uri="{FF2B5EF4-FFF2-40B4-BE49-F238E27FC236}">
                <a16:creationId xmlns:a16="http://schemas.microsoft.com/office/drawing/2014/main" id="{837EBCCA-678C-49A1-9865-207A326235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5212" y="3276600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864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D2FF63D-39CF-43BF-81D9-8F286B0A4EE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442913" indent="-442913">
              <a:lnSpc>
                <a:spcPct val="130000"/>
              </a:lnSpc>
              <a:buFont typeface="+mj-lt"/>
              <a:buAutoNum type="arabicPeriod" startAt="6"/>
            </a:pPr>
            <a:r>
              <a:rPr lang="en-US" dirty="0">
                <a:latin typeface="Consolas" panose="020B0609020204030204" pitchFamily="49" charset="0"/>
              </a:rPr>
              <a:t>for</a:t>
            </a:r>
            <a:r>
              <a:rPr lang="bg-BG" dirty="0"/>
              <a:t>-цикъл</a:t>
            </a:r>
            <a:endParaRPr lang="ru-RU" dirty="0"/>
          </a:p>
          <a:p>
            <a:pPr marL="442913" indent="-442913">
              <a:lnSpc>
                <a:spcPct val="130000"/>
              </a:lnSpc>
              <a:buFont typeface="+mj-lt"/>
              <a:buAutoNum type="arabicPeriod" startAt="6"/>
            </a:pPr>
            <a:r>
              <a:rPr lang="bg-BG" dirty="0"/>
              <a:t>Вложени</a:t>
            </a:r>
            <a:r>
              <a:rPr lang="ru-RU" dirty="0"/>
              <a:t> цикли</a:t>
            </a:r>
          </a:p>
          <a:p>
            <a:pPr marL="442913" indent="-442913">
              <a:lnSpc>
                <a:spcPct val="130000"/>
              </a:lnSpc>
              <a:buFont typeface="+mj-lt"/>
              <a:buAutoNum type="arabicPeriod" startAt="6"/>
            </a:pPr>
            <a:r>
              <a:rPr lang="ru-RU" dirty="0"/>
              <a:t>Подготовка за </a:t>
            </a:r>
            <a:r>
              <a:rPr lang="bg-BG" dirty="0"/>
              <a:t>приемен изпит</a:t>
            </a:r>
            <a:endParaRPr lang="ru-RU" dirty="0"/>
          </a:p>
          <a:p>
            <a:pPr marL="442913" indent="-442913">
              <a:lnSpc>
                <a:spcPct val="130000"/>
              </a:lnSpc>
              <a:buFont typeface="+mj-lt"/>
              <a:buAutoNum type="arabicPeriod" startAt="6"/>
            </a:pPr>
            <a:r>
              <a:rPr lang="ru-RU" dirty="0"/>
              <a:t>Онлайн практически </a:t>
            </a:r>
            <a:r>
              <a:rPr lang="bg-BG" dirty="0"/>
              <a:t>приемен изпит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Учебна програма</a:t>
            </a:r>
            <a:r>
              <a:rPr lang="en-US"/>
              <a:t> (2)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B9810A8-17FA-4769-9DCA-88E7721A16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1826" y="3124200"/>
            <a:ext cx="3124200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469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C973737-706A-4227-8E9E-4C74E9A9834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4949" y="4704825"/>
            <a:ext cx="10958928" cy="1790978"/>
          </a:xfrm>
        </p:spPr>
        <p:txBody>
          <a:bodyPr/>
          <a:lstStyle/>
          <a:p>
            <a:r>
              <a:rPr lang="bg-BG" dirty="0"/>
              <a:t>Преподаватели и асистенти в курса</a:t>
            </a:r>
          </a:p>
        </p:txBody>
      </p:sp>
      <p:pic>
        <p:nvPicPr>
          <p:cNvPr id="1026" name="Picture 2" descr="Ð ÐµÐ·ÑÐ»ÑÐ°Ñ Ñ Ð¸Ð·Ð¾Ð±ÑÐ°Ð¶ÐµÐ½Ð¸Ðµ Ð·Ð° lecture png">
            <a:extLst>
              <a:ext uri="{FF2B5EF4-FFF2-40B4-BE49-F238E27FC236}">
                <a16:creationId xmlns:a16="http://schemas.microsoft.com/office/drawing/2014/main" id="{1316E379-60D6-43AE-8A90-18B5941D62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5212" y="1422071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110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72F3F7-66BD-42C3-886B-BBDD02C3CF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/>
              <a:t>Основи на програмирането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74CCAD-080F-4D18-A63D-A5E7764D157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bg-BG"/>
              <a:t>Домашни, изпити и оценяване</a:t>
            </a:r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7BB002B-ED12-4D37-943B-9C9BBD4805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5212" y="1337388"/>
            <a:ext cx="2709775" cy="270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172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EB9688-3BF8-45AB-B6BA-0077631A508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/>
          </a:bodyPr>
          <a:lstStyle/>
          <a:p>
            <a:r>
              <a:rPr lang="bg-BG" dirty="0"/>
              <a:t>Упражненията са много важни</a:t>
            </a:r>
            <a:r>
              <a:rPr lang="en-US" dirty="0"/>
              <a:t>!</a:t>
            </a:r>
          </a:p>
          <a:p>
            <a:pPr lvl="1"/>
            <a:r>
              <a:rPr lang="bg-BG" sz="3398" dirty="0"/>
              <a:t>Програмирането се учи с писане, много писане!</a:t>
            </a:r>
          </a:p>
          <a:p>
            <a:pPr lvl="1"/>
            <a:r>
              <a:rPr lang="bg-BG" sz="3398" dirty="0"/>
              <a:t>Трябва да програмирате всеки ден!</a:t>
            </a:r>
            <a:endParaRPr lang="en-US" sz="3398" dirty="0"/>
          </a:p>
          <a:p>
            <a:r>
              <a:rPr lang="bg-BG" dirty="0"/>
              <a:t>Във всяко учебно занятие има задачи</a:t>
            </a:r>
            <a:endParaRPr lang="en-US" dirty="0"/>
          </a:p>
          <a:p>
            <a:pPr lvl="1"/>
            <a:r>
              <a:rPr lang="bg-BG" sz="3398" dirty="0"/>
              <a:t>Решаваме част от задачите в клас</a:t>
            </a:r>
            <a:endParaRPr lang="en-US" sz="3398" dirty="0"/>
          </a:p>
          <a:p>
            <a:pPr lvl="1"/>
            <a:r>
              <a:rPr lang="bg-BG" sz="3398" dirty="0"/>
              <a:t>Останалите остават за домашно</a:t>
            </a:r>
            <a:endParaRPr lang="en-US" sz="3398" dirty="0"/>
          </a:p>
          <a:p>
            <a:r>
              <a:rPr lang="bg-BG" dirty="0"/>
              <a:t>Решенията се качват в </a:t>
            </a:r>
            <a:r>
              <a:rPr lang="en-US" dirty="0"/>
              <a:t>judge </a:t>
            </a:r>
            <a:r>
              <a:rPr lang="bg-BG" dirty="0"/>
              <a:t>системата</a:t>
            </a:r>
            <a:r>
              <a:rPr lang="en-US" dirty="0"/>
              <a:t>:</a:t>
            </a:r>
            <a:br>
              <a:rPr lang="bg-BG" dirty="0"/>
            </a:br>
            <a:r>
              <a:rPr lang="en-US" dirty="0"/>
              <a:t> </a:t>
            </a:r>
            <a:r>
              <a:rPr lang="en-US" dirty="0">
                <a:hlinkClick r:id="rId3"/>
              </a:rPr>
              <a:t>judge.softuni.bg</a:t>
            </a:r>
            <a:r>
              <a:rPr lang="en-US" dirty="0"/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Упражнения и домашни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980612" y="3200400"/>
            <a:ext cx="1695617" cy="16956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3896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oftUni3_1">
  <a:themeElements>
    <a:clrScheme name="SoftUni Cello">
      <a:dk1>
        <a:srgbClr val="234465"/>
      </a:dk1>
      <a:lt1>
        <a:srgbClr val="FFA000"/>
      </a:lt1>
      <a:dk2>
        <a:srgbClr val="234465"/>
      </a:dk2>
      <a:lt2>
        <a:srgbClr val="FFFFFF"/>
      </a:lt2>
      <a:accent1>
        <a:srgbClr val="F7C86D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F2AC44"/>
      </a:hlink>
      <a:folHlink>
        <a:srgbClr val="F6C781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3_1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611</Words>
  <Application>Microsoft Office PowerPoint</Application>
  <PresentationFormat>Custom</PresentationFormat>
  <Paragraphs>154</Paragraphs>
  <Slides>24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맑은 고딕</vt:lpstr>
      <vt:lpstr>Arial</vt:lpstr>
      <vt:lpstr>Calibri</vt:lpstr>
      <vt:lpstr>Consolas</vt:lpstr>
      <vt:lpstr>Wingdings</vt:lpstr>
      <vt:lpstr>Wingdings 2</vt:lpstr>
      <vt:lpstr>SoftUni3_1</vt:lpstr>
      <vt:lpstr>Основи на програмирането </vt:lpstr>
      <vt:lpstr>Съдържание</vt:lpstr>
      <vt:lpstr>PowerPoint Presentation</vt:lpstr>
      <vt:lpstr>Цели на курса</vt:lpstr>
      <vt:lpstr>Учебна програма</vt:lpstr>
      <vt:lpstr>Учебна програма (2)</vt:lpstr>
      <vt:lpstr>PowerPoint Presentation</vt:lpstr>
      <vt:lpstr>PowerPoint Presentation</vt:lpstr>
      <vt:lpstr>Упражнения и домашни</vt:lpstr>
      <vt:lpstr>Упражнения и домашни (2)</vt:lpstr>
      <vt:lpstr>Система за онлайн оценяване </vt:lpstr>
      <vt:lpstr>Как работи тестването в Judge системата?</vt:lpstr>
      <vt:lpstr>Онлайн практически изпит</vt:lpstr>
      <vt:lpstr>Резултати от приемен изпит</vt:lpstr>
      <vt:lpstr>PowerPoint Presentation</vt:lpstr>
      <vt:lpstr>PowerPoint Presentation</vt:lpstr>
      <vt:lpstr>Сайт на курса и материали</vt:lpstr>
      <vt:lpstr>Слайдове, видео, домашни</vt:lpstr>
      <vt:lpstr>Препоръчителен софтуер</vt:lpstr>
      <vt:lpstr>PowerPoint Presentation</vt:lpstr>
      <vt:lpstr>СофтУни диамантени партньори</vt:lpstr>
      <vt:lpstr>СофтУни диамантени партньори</vt:lpstr>
      <vt:lpstr>Лиценз</vt:lpstr>
      <vt:lpstr>Обучения в СофтУни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Кодиране за начинаещи - откриване на курса</dc:title>
  <dc:creator/>
  <cp:keywords>Sofware University, SoftUni, programming, coding, software development, education, training, course, курс, програмиране, кодене, кодиране, СофтУни</cp:keywords>
  <cp:revision>1</cp:revision>
  <dcterms:modified xsi:type="dcterms:W3CDTF">2018-08-31T21:19:34Z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